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notesMasterIdLst>
    <p:notesMasterId r:id="rId10"/>
  </p:notesMasterIdLst>
  <p:sldIdLst>
    <p:sldId id="256" r:id="rId2"/>
    <p:sldId id="259" r:id="rId3"/>
    <p:sldId id="257" r:id="rId4"/>
    <p:sldId id="260" r:id="rId5"/>
    <p:sldId id="262" r:id="rId6"/>
    <p:sldId id="258" r:id="rId7"/>
    <p:sldId id="263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52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76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 w="28575">
              <a:noFill/>
            </a:ln>
          </c:spPr>
          <c:explosion val="25"/>
          <c:cat>
            <c:strRef>
              <c:f>Лист1!$A$1:$A$2</c:f>
              <c:strCache>
                <c:ptCount val="2"/>
                <c:pt idx="0">
                  <c:v>ДОХОДЫ, тыс.руб.</c:v>
                </c:pt>
                <c:pt idx="1">
                  <c:v>РАСХОДЫ, тыс.руб.</c:v>
                </c:pt>
              </c:strCache>
            </c:strRef>
          </c:cat>
          <c:val>
            <c:numRef>
              <c:f>Лист1!$A$3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A5-4795-8277-22EFC33B8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  <c:spPr>
        <a:noFill/>
        <a:ln w="9525" cap="rnd" cmpd="sng" algn="ctr">
          <a:solidFill>
            <a:schemeClr val="tx1">
              <a:tint val="75000"/>
              <a:shade val="90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496611372124187E-2"/>
          <c:y val="0.12183900478387605"/>
          <c:w val="0.84100677725575157"/>
          <c:h val="0.81566116777547104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99CA-4179-958C-D696952EF7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9CA-4179-958C-D696952EF7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99CA-4179-958C-D696952EF7AC}"/>
              </c:ext>
            </c:extLst>
          </c:dPt>
          <c:dLbls>
            <c:dLbl>
              <c:idx val="0"/>
              <c:layout>
                <c:manualLayout>
                  <c:x val="2.04475928234867E-2"/>
                  <c:y val="-4.106848747750091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Налоговые доходы</a:t>
                    </a:r>
                  </a:p>
                  <a:p>
                    <a:r>
                      <a:rPr lang="ru-RU" dirty="0"/>
                      <a:t> 20 892,2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9CA-4179-958C-D696952EF7A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/>
                      <a:t>Неналоговые доходы</a:t>
                    </a:r>
                  </a:p>
                  <a:p>
                    <a:r>
                      <a:rPr lang="ru-RU" dirty="0"/>
                      <a:t> 1 207,5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9CA-4179-958C-D696952EF7AC}"/>
                </c:ext>
              </c:extLst>
            </c:dLbl>
            <c:dLbl>
              <c:idx val="2"/>
              <c:layout>
                <c:manualLayout>
                  <c:x val="-1.7607554747047664E-2"/>
                  <c:y val="-0.20687306534424263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Безвозмездные поступления  19 091,5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9CA-4179-958C-D696952EF7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rnd" cmpd="sng" algn="ctr">
                  <a:solidFill>
                    <a:schemeClr val="tx1">
                      <a:shade val="90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Лист1!$A$1:$A$3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16866.09999999998</c:v>
                </c:pt>
                <c:pt idx="1">
                  <c:v>937.8</c:v>
                </c:pt>
                <c:pt idx="2">
                  <c:v>22528.6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CA-4179-958C-D696952EF7AC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084748182334575E-2"/>
          <c:y val="0.17958630406156076"/>
          <c:w val="0.84013429210629564"/>
          <c:h val="0.811794747780394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F73-4017-A74E-DAF20FDFFF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73-4017-A74E-DAF20FDFFF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F73-4017-A74E-DAF20FDFFFD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F73-4017-A74E-DAF20FDFFFDC}"/>
              </c:ext>
            </c:extLst>
          </c:dPt>
          <c:dLbls>
            <c:dLbl>
              <c:idx val="0"/>
              <c:layout>
                <c:manualLayout>
                  <c:x val="0.24231294391350111"/>
                  <c:y val="-6.796193224227047E-2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400" dirty="0"/>
                      <a:t>Доходы от использования имущества</a:t>
                    </a:r>
                    <a:endParaRPr lang="ru-RU" sz="1400" baseline="0" dirty="0"/>
                  </a:p>
                  <a:p>
                    <a:pPr algn="l"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baseline="0" dirty="0"/>
                      <a:t>1 110,0</a:t>
                    </a:r>
                    <a:endParaRPr lang="ru-RU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F73-4017-A74E-DAF20FDFFFDC}"/>
                </c:ext>
              </c:extLst>
            </c:dLbl>
            <c:dLbl>
              <c:idx val="1"/>
              <c:layout>
                <c:manualLayout>
                  <c:x val="-0.18101843971897977"/>
                  <c:y val="0.12856816769967655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400" dirty="0"/>
                      <a:t>Налог на доходы физических лиц</a:t>
                    </a:r>
                    <a:r>
                      <a:rPr lang="ru-RU" sz="1400" baseline="0" dirty="0"/>
                      <a:t> 15 605,0</a:t>
                    </a:r>
                    <a:endParaRPr lang="ru-RU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2244597808373"/>
                      <c:h val="0.1274330238737166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AF73-4017-A74E-DAF20FDFFFDC}"/>
                </c:ext>
              </c:extLst>
            </c:dLbl>
            <c:dLbl>
              <c:idx val="2"/>
              <c:layout>
                <c:manualLayout>
                  <c:x val="-0.18702046997821162"/>
                  <c:y val="-0.1705146024463635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400" dirty="0"/>
                      <a:t>Налог на имущество</a:t>
                    </a:r>
                    <a:r>
                      <a:rPr lang="ru-RU" sz="1400" baseline="0" dirty="0"/>
                      <a:t> 791,0</a:t>
                    </a:r>
                    <a:endParaRPr lang="ru-RU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53139849032969"/>
                      <c:h val="8.743942378859312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AF73-4017-A74E-DAF20FDFFFDC}"/>
                </c:ext>
              </c:extLst>
            </c:dLbl>
            <c:dLbl>
              <c:idx val="3"/>
              <c:layout>
                <c:manualLayout>
                  <c:x val="0.14800004419739876"/>
                  <c:y val="-0.1830146806849317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400" dirty="0"/>
                      <a:t>Государственная пошлина</a:t>
                    </a:r>
                    <a:r>
                      <a:rPr lang="ru-RU" sz="1400" baseline="0" dirty="0"/>
                      <a:t> 3</a:t>
                    </a:r>
                    <a:r>
                      <a:rPr lang="ru-RU" sz="1400" dirty="0"/>
                      <a:t>0,0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F73-4017-A74E-DAF20FDFFF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rnd" cmpd="sng" algn="ctr">
                  <a:solidFill>
                    <a:schemeClr val="tx1">
                      <a:shade val="90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Доходы от уплаты акцизов</c:v>
                </c:pt>
                <c:pt idx="1">
                  <c:v>Налог на доходы физических лиц</c:v>
                </c:pt>
                <c:pt idx="2">
                  <c:v>Налог на имущество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5067.1000000000004</c:v>
                </c:pt>
                <c:pt idx="1">
                  <c:v>11373</c:v>
                </c:pt>
                <c:pt idx="2">
                  <c:v>296</c:v>
                </c:pt>
                <c:pt idx="3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73-4017-A74E-DAF20FDFFFDC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390561603091198"/>
          <c:y val="0.182226355918953"/>
          <c:w val="0.83944938019262949"/>
          <c:h val="0.810756757751064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56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BA64-44B4-9508-E1A49B2EB8FB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BA64-44B4-9508-E1A49B2EB8FB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A64-44B4-9508-E1A49B2EB8FB}"/>
              </c:ext>
            </c:extLst>
          </c:dPt>
          <c:dPt>
            <c:idx val="3"/>
            <c:bubble3D val="0"/>
            <c:explosion val="11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A64-44B4-9508-E1A49B2EB8FB}"/>
              </c:ext>
            </c:extLst>
          </c:dPt>
          <c:dLbls>
            <c:dLbl>
              <c:idx val="0"/>
              <c:layout>
                <c:manualLayout>
                  <c:x val="0.15399647170911909"/>
                  <c:y val="-8.39374101047084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dirty="0"/>
                      <a:t>Дотации 19 091,5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A64-44B4-9508-E1A49B2EB8FB}"/>
                </c:ext>
              </c:extLst>
            </c:dLbl>
            <c:dLbl>
              <c:idx val="1"/>
              <c:layout>
                <c:manualLayout>
                  <c:x val="-9.0026949095360752E-3"/>
                  <c:y val="0.1323628680506789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dirty="0"/>
                      <a:t>Субвенции на ЗАГС 31,0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A64-44B4-9508-E1A49B2EB8FB}"/>
                </c:ext>
              </c:extLst>
            </c:dLbl>
            <c:dLbl>
              <c:idx val="2"/>
              <c:layout>
                <c:manualLayout>
                  <c:x val="-7.0299273577145863E-3"/>
                  <c:y val="-6.0336244440708266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dirty="0"/>
                      <a:t>Субвенции на ВУС</a:t>
                    </a:r>
                    <a:r>
                      <a:rPr lang="ru-RU" sz="1200" baseline="0" dirty="0"/>
                      <a:t> </a:t>
                    </a:r>
                    <a:r>
                      <a:rPr lang="ru-RU" sz="1200" dirty="0"/>
                      <a:t>796,0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A64-44B4-9508-E1A49B2EB8FB}"/>
                </c:ext>
              </c:extLst>
            </c:dLbl>
            <c:dLbl>
              <c:idx val="3"/>
              <c:layout>
                <c:manualLayout>
                  <c:x val="0.21945242577532159"/>
                  <c:y val="2.777750304133242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dirty="0"/>
                      <a:t>Межбюджетные трансферты</a:t>
                    </a:r>
                    <a:r>
                      <a:rPr lang="ru-RU" sz="1200" baseline="0" dirty="0"/>
                      <a:t> </a:t>
                    </a:r>
                  </a:p>
                  <a:p>
                    <a:pPr>
                      <a:defRPr>
                        <a:solidFill>
                          <a:schemeClr val="accent2"/>
                        </a:solidFill>
                      </a:defRPr>
                    </a:pPr>
                    <a:r>
                      <a:rPr lang="ru-RU" sz="1200" dirty="0"/>
                      <a:t>11 400,0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A64-44B4-9508-E1A49B2EB8FB}"/>
                </c:ext>
              </c:extLst>
            </c:dLbl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 на ЗАГС</c:v>
                </c:pt>
                <c:pt idx="2">
                  <c:v>Субвенции на ВУС</c:v>
                </c:pt>
                <c:pt idx="3">
                  <c:v>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20842.59999999998</c:v>
                </c:pt>
                <c:pt idx="1">
                  <c:v>40</c:v>
                </c:pt>
                <c:pt idx="2">
                  <c:v>261.39999999999969</c:v>
                </c:pt>
                <c:pt idx="3">
                  <c:v>1384.6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64-44B4-9508-E1A49B2EB8FB}"/>
            </c:ext>
          </c:extLst>
        </c:ser>
        <c:dLbls>
          <c:dLblPos val="inEnd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7536058684610985E-2"/>
          <c:y val="0.72593844474995151"/>
          <c:w val="0.26051450450459634"/>
          <c:h val="0.202339270937389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308-4774-9B60-406BD79E539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308-4774-9B60-406BD79E5395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08-4774-9B60-406BD79E5395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308-4774-9B60-406BD79E5395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3.5068805996886131E-2"/>
                  <c:y val="-6.74050582386879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08-4774-9B60-406BD79E5395}"/>
                </c:ext>
              </c:extLst>
            </c:dLbl>
            <c:dLbl>
              <c:idx val="1"/>
              <c:layout>
                <c:manualLayout>
                  <c:x val="1.6822193349807672E-2"/>
                  <c:y val="4.35060778692985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08-4774-9B60-406BD79E5395}"/>
                </c:ext>
              </c:extLst>
            </c:dLbl>
            <c:dLbl>
              <c:idx val="2"/>
              <c:layout>
                <c:manualLayout>
                  <c:x val="-2.0462588439745372E-2"/>
                  <c:y val="-4.71494611560651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08-4774-9B60-406BD79E5395}"/>
                </c:ext>
              </c:extLst>
            </c:dLbl>
            <c:dLbl>
              <c:idx val="3"/>
              <c:layout>
                <c:manualLayout>
                  <c:x val="-6.4404783930961922E-3"/>
                  <c:y val="-1.82372364744729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08-4774-9B60-406BD79E53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Культура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33413.1</c:v>
                </c:pt>
                <c:pt idx="1">
                  <c:v>796</c:v>
                </c:pt>
                <c:pt idx="2">
                  <c:v>62</c:v>
                </c:pt>
                <c:pt idx="3">
                  <c:v>18787.099999999999</c:v>
                </c:pt>
                <c:pt idx="4">
                  <c:v>300</c:v>
                </c:pt>
                <c:pt idx="5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08-4774-9B60-406BD79E539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26367F-D6DA-42F5-8933-03A09EFBD6C5}" type="doc">
      <dgm:prSet loTypeId="urn:microsoft.com/office/officeart/2005/8/layout/lProcess3" loCatId="process" qsTypeId="urn:microsoft.com/office/officeart/2005/8/quickstyle/simple4" qsCatId="simple" csTypeId="urn:microsoft.com/office/officeart/2005/8/colors/colorful1" csCatId="colorful" phldr="1"/>
      <dgm:spPr/>
    </dgm:pt>
    <dgm:pt modelId="{AAC8C635-6F66-4FE2-8B26-201F0351C333}">
      <dgm:prSet phldrT="[Текст]"/>
      <dgm:spPr/>
      <dgm:t>
        <a:bodyPr/>
        <a:lstStyle/>
        <a:p>
          <a:r>
            <a:rPr lang="ru-RU" b="1" i="1" u="none">
              <a:latin typeface="Times New Roman" panose="02020603050405020304" pitchFamily="18" charset="0"/>
              <a:cs typeface="Times New Roman" panose="02020603050405020304" pitchFamily="18" charset="0"/>
            </a:rPr>
            <a:t>РАСХОДЫ, тыс.руб.</a:t>
          </a:r>
          <a:endParaRPr lang="ru-RU" b="1" i="1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4DD7A1-0E7E-4034-BD67-ABCA20274041}" type="parTrans" cxnId="{1130BEAD-EAAC-4365-8CDB-17C569D58DF4}">
      <dgm:prSet/>
      <dgm:spPr/>
      <dgm:t>
        <a:bodyPr/>
        <a:lstStyle/>
        <a:p>
          <a:endParaRPr lang="ru-RU"/>
        </a:p>
      </dgm:t>
    </dgm:pt>
    <dgm:pt modelId="{A86F36DC-D6A6-401A-8D4E-8C5D3D62CA4C}" type="sibTrans" cxnId="{1130BEAD-EAAC-4365-8CDB-17C569D58DF4}">
      <dgm:prSet/>
      <dgm:spPr/>
      <dgm:t>
        <a:bodyPr/>
        <a:lstStyle/>
        <a:p>
          <a:endParaRPr lang="ru-RU"/>
        </a:p>
      </dgm:t>
    </dgm:pt>
    <dgm:pt modelId="{FBD4B3A4-CB48-45AA-9F8D-7AD030FE7D34}">
      <dgm:prSet phldrT="[Текст]"/>
      <dgm:spPr/>
      <dgm:t>
        <a:bodyPr/>
        <a:lstStyle/>
        <a:p>
          <a:r>
            <a:rPr lang="ru-RU" b="1" i="1">
              <a:latin typeface="Times New Roman" panose="02020603050405020304" pitchFamily="18" charset="0"/>
              <a:cs typeface="Times New Roman" panose="02020603050405020304" pitchFamily="18" charset="0"/>
            </a:rPr>
            <a:t>ДЕФИЦИТ, тыс.руб.</a:t>
          </a:r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BB1F6C-1E8F-45A2-970D-1A928450F051}" type="parTrans" cxnId="{0BF27634-4F67-4338-8DDB-DA5AE4A794BD}">
      <dgm:prSet/>
      <dgm:spPr/>
      <dgm:t>
        <a:bodyPr/>
        <a:lstStyle/>
        <a:p>
          <a:endParaRPr lang="ru-RU"/>
        </a:p>
      </dgm:t>
    </dgm:pt>
    <dgm:pt modelId="{4022389A-FDC9-4BF2-928E-2E8A551D9857}" type="sibTrans" cxnId="{0BF27634-4F67-4338-8DDB-DA5AE4A794BD}">
      <dgm:prSet/>
      <dgm:spPr/>
      <dgm:t>
        <a:bodyPr/>
        <a:lstStyle/>
        <a:p>
          <a:endParaRPr lang="ru-RU"/>
        </a:p>
      </dgm:t>
    </dgm:pt>
    <dgm:pt modelId="{8B2142B2-D447-4C3F-9CF6-FE0EB25C317D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ДОХОДЫ, тыс.руб.</a:t>
          </a: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3FD2CF95-100E-4A82-97B5-263D563AC4AA}" type="parTrans" cxnId="{00F7A9F0-01CD-44B0-A4BE-07670B9D9CD5}">
      <dgm:prSet/>
      <dgm:spPr/>
      <dgm:t>
        <a:bodyPr/>
        <a:lstStyle/>
        <a:p>
          <a:endParaRPr lang="ru-RU"/>
        </a:p>
      </dgm:t>
    </dgm:pt>
    <dgm:pt modelId="{2C3FB869-25F9-49A4-B94D-D3152445F5AB}" type="sibTrans" cxnId="{00F7A9F0-01CD-44B0-A4BE-07670B9D9CD5}">
      <dgm:prSet/>
      <dgm:spPr/>
      <dgm:t>
        <a:bodyPr/>
        <a:lstStyle/>
        <a:p>
          <a:endParaRPr lang="ru-RU"/>
        </a:p>
      </dgm:t>
    </dgm:pt>
    <dgm:pt modelId="{6BF519FC-AE51-478C-BD49-FBDBDD314722}">
      <dgm:prSet custT="1"/>
      <dgm:spPr/>
      <dgm:t>
        <a:bodyPr/>
        <a:lstStyle/>
        <a:p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0,0</a:t>
          </a:r>
        </a:p>
      </dgm:t>
    </dgm:pt>
    <dgm:pt modelId="{6CE0F9F0-AC63-4696-9FC3-5FC17F2854AC}" type="parTrans" cxnId="{9D2BD6C1-B77A-4307-AF90-DE0AE0D93A17}">
      <dgm:prSet/>
      <dgm:spPr/>
      <dgm:t>
        <a:bodyPr/>
        <a:lstStyle/>
        <a:p>
          <a:endParaRPr lang="ru-RU"/>
        </a:p>
      </dgm:t>
    </dgm:pt>
    <dgm:pt modelId="{6DD7A21E-DB4C-4F18-A1AF-53D113A900DC}" type="sibTrans" cxnId="{9D2BD6C1-B77A-4307-AF90-DE0AE0D93A17}">
      <dgm:prSet/>
      <dgm:spPr/>
      <dgm:t>
        <a:bodyPr/>
        <a:lstStyle/>
        <a:p>
          <a:endParaRPr lang="ru-RU"/>
        </a:p>
      </dgm:t>
    </dgm:pt>
    <dgm:pt modelId="{83B27F1F-0E45-41D5-8B04-8D4D4CBF6677}">
      <dgm:prSet custT="1"/>
      <dgm:spPr/>
      <dgm:t>
        <a:bodyPr/>
        <a:lstStyle/>
        <a:p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53 418,2</a:t>
          </a:r>
        </a:p>
      </dgm:t>
    </dgm:pt>
    <dgm:pt modelId="{67C308B4-BB94-4705-8EE7-8AE97CC4624A}" type="parTrans" cxnId="{4F00BB7F-CCDE-4ADA-ADC7-196639B354E2}">
      <dgm:prSet/>
      <dgm:spPr/>
      <dgm:t>
        <a:bodyPr/>
        <a:lstStyle/>
        <a:p>
          <a:endParaRPr lang="ru-RU"/>
        </a:p>
      </dgm:t>
    </dgm:pt>
    <dgm:pt modelId="{9DD232DA-31A2-484D-9D30-A59DD1186228}" type="sibTrans" cxnId="{4F00BB7F-CCDE-4ADA-ADC7-196639B354E2}">
      <dgm:prSet/>
      <dgm:spPr/>
      <dgm:t>
        <a:bodyPr/>
        <a:lstStyle/>
        <a:p>
          <a:endParaRPr lang="ru-RU"/>
        </a:p>
      </dgm:t>
    </dgm:pt>
    <dgm:pt modelId="{25ADE6C1-D323-4D10-BD7E-028ED9A93128}">
      <dgm:prSet custT="1"/>
      <dgm:spPr/>
      <dgm:t>
        <a:bodyPr/>
        <a:lstStyle/>
        <a:p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53 418,2</a:t>
          </a:r>
        </a:p>
      </dgm:t>
    </dgm:pt>
    <dgm:pt modelId="{93129C86-2664-45C0-AA01-ADF6D3397B23}" type="parTrans" cxnId="{4A170F2C-3D99-4AE3-A2DF-E458EFFA247C}">
      <dgm:prSet/>
      <dgm:spPr/>
      <dgm:t>
        <a:bodyPr/>
        <a:lstStyle/>
        <a:p>
          <a:endParaRPr lang="ru-RU"/>
        </a:p>
      </dgm:t>
    </dgm:pt>
    <dgm:pt modelId="{B7CB80AE-41AA-40BD-A85D-A74012180D23}" type="sibTrans" cxnId="{4A170F2C-3D99-4AE3-A2DF-E458EFFA247C}">
      <dgm:prSet/>
      <dgm:spPr/>
      <dgm:t>
        <a:bodyPr/>
        <a:lstStyle/>
        <a:p>
          <a:endParaRPr lang="ru-RU"/>
        </a:p>
      </dgm:t>
    </dgm:pt>
    <dgm:pt modelId="{2E42EFB3-66C9-4959-9079-95B4487B8CEF}" type="pres">
      <dgm:prSet presAssocID="{9B26367F-D6DA-42F5-8933-03A09EFBD6C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C57E514D-9256-43F2-9BE0-40AB0476A231}" type="pres">
      <dgm:prSet presAssocID="{8B2142B2-D447-4C3F-9CF6-FE0EB25C317D}" presName="horFlow" presStyleCnt="0"/>
      <dgm:spPr/>
    </dgm:pt>
    <dgm:pt modelId="{84304C66-5CA5-4985-BCDA-09C5AC32985F}" type="pres">
      <dgm:prSet presAssocID="{8B2142B2-D447-4C3F-9CF6-FE0EB25C317D}" presName="bigChev" presStyleLbl="node1" presStyleIdx="0" presStyleCnt="3"/>
      <dgm:spPr/>
    </dgm:pt>
    <dgm:pt modelId="{24D4C094-38FC-46D5-BC43-55CCB01D144A}" type="pres">
      <dgm:prSet presAssocID="{67C308B4-BB94-4705-8EE7-8AE97CC4624A}" presName="parTrans" presStyleCnt="0"/>
      <dgm:spPr/>
    </dgm:pt>
    <dgm:pt modelId="{8ABFD664-8113-4EFA-BF6C-4A7F229B3C0B}" type="pres">
      <dgm:prSet presAssocID="{83B27F1F-0E45-41D5-8B04-8D4D4CBF6677}" presName="node" presStyleLbl="alignAccFollowNode1" presStyleIdx="0" presStyleCnt="3" custLinFactNeighborX="15670" custLinFactNeighborY="-4168">
        <dgm:presLayoutVars>
          <dgm:bulletEnabled val="1"/>
        </dgm:presLayoutVars>
      </dgm:prSet>
      <dgm:spPr/>
    </dgm:pt>
    <dgm:pt modelId="{D37E245F-BC48-43BB-AF41-5D2E489C4D7F}" type="pres">
      <dgm:prSet presAssocID="{8B2142B2-D447-4C3F-9CF6-FE0EB25C317D}" presName="vSp" presStyleCnt="0"/>
      <dgm:spPr/>
    </dgm:pt>
    <dgm:pt modelId="{2AEB1BE7-253B-4D77-A02A-CDA4A22F198E}" type="pres">
      <dgm:prSet presAssocID="{AAC8C635-6F66-4FE2-8B26-201F0351C333}" presName="horFlow" presStyleCnt="0"/>
      <dgm:spPr/>
    </dgm:pt>
    <dgm:pt modelId="{B7690F1F-6EA1-4DBA-9BE1-D646A44EA149}" type="pres">
      <dgm:prSet presAssocID="{AAC8C635-6F66-4FE2-8B26-201F0351C333}" presName="bigChev" presStyleLbl="node1" presStyleIdx="1" presStyleCnt="3"/>
      <dgm:spPr/>
    </dgm:pt>
    <dgm:pt modelId="{16D106FD-05C1-41C1-9772-2907E3054C04}" type="pres">
      <dgm:prSet presAssocID="{93129C86-2664-45C0-AA01-ADF6D3397B23}" presName="parTrans" presStyleCnt="0"/>
      <dgm:spPr/>
    </dgm:pt>
    <dgm:pt modelId="{9C560A57-43B2-49DB-B318-90FFC49ECAE7}" type="pres">
      <dgm:prSet presAssocID="{25ADE6C1-D323-4D10-BD7E-028ED9A93128}" presName="node" presStyleLbl="alignAccFollowNode1" presStyleIdx="1" presStyleCnt="3" custLinFactNeighborX="-7435" custLinFactNeighborY="-2995">
        <dgm:presLayoutVars>
          <dgm:bulletEnabled val="1"/>
        </dgm:presLayoutVars>
      </dgm:prSet>
      <dgm:spPr/>
    </dgm:pt>
    <dgm:pt modelId="{8DE5EAEE-D219-41E2-A114-E84B63FB393F}" type="pres">
      <dgm:prSet presAssocID="{AAC8C635-6F66-4FE2-8B26-201F0351C333}" presName="vSp" presStyleCnt="0"/>
      <dgm:spPr/>
    </dgm:pt>
    <dgm:pt modelId="{D1008A13-4D32-4FF6-B3AA-41F4C83B702A}" type="pres">
      <dgm:prSet presAssocID="{FBD4B3A4-CB48-45AA-9F8D-7AD030FE7D34}" presName="horFlow" presStyleCnt="0"/>
      <dgm:spPr/>
    </dgm:pt>
    <dgm:pt modelId="{6340CE5E-DD62-4C91-9EA9-7785B3072D6B}" type="pres">
      <dgm:prSet presAssocID="{FBD4B3A4-CB48-45AA-9F8D-7AD030FE7D34}" presName="bigChev" presStyleLbl="node1" presStyleIdx="2" presStyleCnt="3"/>
      <dgm:spPr/>
    </dgm:pt>
    <dgm:pt modelId="{3A42BA51-9D24-43B7-A64F-4926AB8C63E2}" type="pres">
      <dgm:prSet presAssocID="{6CE0F9F0-AC63-4696-9FC3-5FC17F2854AC}" presName="parTrans" presStyleCnt="0"/>
      <dgm:spPr/>
    </dgm:pt>
    <dgm:pt modelId="{FF0D7C59-3CD3-42F3-8688-EA1397DED8D1}" type="pres">
      <dgm:prSet presAssocID="{6BF519FC-AE51-478C-BD49-FBDBDD314722}" presName="node" presStyleLbl="alignAccFollowNode1" presStyleIdx="2" presStyleCnt="3" custLinFactNeighborX="1409" custLinFactNeighborY="809">
        <dgm:presLayoutVars>
          <dgm:bulletEnabled val="1"/>
        </dgm:presLayoutVars>
      </dgm:prSet>
      <dgm:spPr/>
    </dgm:pt>
  </dgm:ptLst>
  <dgm:cxnLst>
    <dgm:cxn modelId="{4321660B-F770-40B5-9423-16F35875F2EB}" type="presOf" srcId="{FBD4B3A4-CB48-45AA-9F8D-7AD030FE7D34}" destId="{6340CE5E-DD62-4C91-9EA9-7785B3072D6B}" srcOrd="0" destOrd="0" presId="urn:microsoft.com/office/officeart/2005/8/layout/lProcess3"/>
    <dgm:cxn modelId="{4A170F2C-3D99-4AE3-A2DF-E458EFFA247C}" srcId="{AAC8C635-6F66-4FE2-8B26-201F0351C333}" destId="{25ADE6C1-D323-4D10-BD7E-028ED9A93128}" srcOrd="0" destOrd="0" parTransId="{93129C86-2664-45C0-AA01-ADF6D3397B23}" sibTransId="{B7CB80AE-41AA-40BD-A85D-A74012180D23}"/>
    <dgm:cxn modelId="{0BF27634-4F67-4338-8DDB-DA5AE4A794BD}" srcId="{9B26367F-D6DA-42F5-8933-03A09EFBD6C5}" destId="{FBD4B3A4-CB48-45AA-9F8D-7AD030FE7D34}" srcOrd="2" destOrd="0" parTransId="{A9BB1F6C-1E8F-45A2-970D-1A928450F051}" sibTransId="{4022389A-FDC9-4BF2-928E-2E8A551D9857}"/>
    <dgm:cxn modelId="{870DCD47-F018-4690-96ED-8F3776A020BD}" type="presOf" srcId="{8B2142B2-D447-4C3F-9CF6-FE0EB25C317D}" destId="{84304C66-5CA5-4985-BCDA-09C5AC32985F}" srcOrd="0" destOrd="0" presId="urn:microsoft.com/office/officeart/2005/8/layout/lProcess3"/>
    <dgm:cxn modelId="{D93EE756-141A-4E12-9C16-41A2CD2CC13F}" type="presOf" srcId="{25ADE6C1-D323-4D10-BD7E-028ED9A93128}" destId="{9C560A57-43B2-49DB-B318-90FFC49ECAE7}" srcOrd="0" destOrd="0" presId="urn:microsoft.com/office/officeart/2005/8/layout/lProcess3"/>
    <dgm:cxn modelId="{4F00BB7F-CCDE-4ADA-ADC7-196639B354E2}" srcId="{8B2142B2-D447-4C3F-9CF6-FE0EB25C317D}" destId="{83B27F1F-0E45-41D5-8B04-8D4D4CBF6677}" srcOrd="0" destOrd="0" parTransId="{67C308B4-BB94-4705-8EE7-8AE97CC4624A}" sibTransId="{9DD232DA-31A2-484D-9D30-A59DD1186228}"/>
    <dgm:cxn modelId="{CB38F583-D25A-485C-80AE-2AF8E51C47D0}" type="presOf" srcId="{6BF519FC-AE51-478C-BD49-FBDBDD314722}" destId="{FF0D7C59-3CD3-42F3-8688-EA1397DED8D1}" srcOrd="0" destOrd="0" presId="urn:microsoft.com/office/officeart/2005/8/layout/lProcess3"/>
    <dgm:cxn modelId="{2E4DAE9F-F002-4CF2-9CA2-C5376AC00508}" type="presOf" srcId="{83B27F1F-0E45-41D5-8B04-8D4D4CBF6677}" destId="{8ABFD664-8113-4EFA-BF6C-4A7F229B3C0B}" srcOrd="0" destOrd="0" presId="urn:microsoft.com/office/officeart/2005/8/layout/lProcess3"/>
    <dgm:cxn modelId="{1130BEAD-EAAC-4365-8CDB-17C569D58DF4}" srcId="{9B26367F-D6DA-42F5-8933-03A09EFBD6C5}" destId="{AAC8C635-6F66-4FE2-8B26-201F0351C333}" srcOrd="1" destOrd="0" parTransId="{DB4DD7A1-0E7E-4034-BD67-ABCA20274041}" sibTransId="{A86F36DC-D6A6-401A-8D4E-8C5D3D62CA4C}"/>
    <dgm:cxn modelId="{9D2BD6C1-B77A-4307-AF90-DE0AE0D93A17}" srcId="{FBD4B3A4-CB48-45AA-9F8D-7AD030FE7D34}" destId="{6BF519FC-AE51-478C-BD49-FBDBDD314722}" srcOrd="0" destOrd="0" parTransId="{6CE0F9F0-AC63-4696-9FC3-5FC17F2854AC}" sibTransId="{6DD7A21E-DB4C-4F18-A1AF-53D113A900DC}"/>
    <dgm:cxn modelId="{00F7A9F0-01CD-44B0-A4BE-07670B9D9CD5}" srcId="{9B26367F-D6DA-42F5-8933-03A09EFBD6C5}" destId="{8B2142B2-D447-4C3F-9CF6-FE0EB25C317D}" srcOrd="0" destOrd="0" parTransId="{3FD2CF95-100E-4A82-97B5-263D563AC4AA}" sibTransId="{2C3FB869-25F9-49A4-B94D-D3152445F5AB}"/>
    <dgm:cxn modelId="{E895C4F3-3C04-427E-8995-34E051D1AF94}" type="presOf" srcId="{9B26367F-D6DA-42F5-8933-03A09EFBD6C5}" destId="{2E42EFB3-66C9-4959-9079-95B4487B8CEF}" srcOrd="0" destOrd="0" presId="urn:microsoft.com/office/officeart/2005/8/layout/lProcess3"/>
    <dgm:cxn modelId="{83D8B8F4-7569-4B74-9322-8CE792CC5A94}" type="presOf" srcId="{AAC8C635-6F66-4FE2-8B26-201F0351C333}" destId="{B7690F1F-6EA1-4DBA-9BE1-D646A44EA149}" srcOrd="0" destOrd="0" presId="urn:microsoft.com/office/officeart/2005/8/layout/lProcess3"/>
    <dgm:cxn modelId="{DFD04BFF-C743-4FE2-A7B9-87A59810AB69}" type="presParOf" srcId="{2E42EFB3-66C9-4959-9079-95B4487B8CEF}" destId="{C57E514D-9256-43F2-9BE0-40AB0476A231}" srcOrd="0" destOrd="0" presId="urn:microsoft.com/office/officeart/2005/8/layout/lProcess3"/>
    <dgm:cxn modelId="{52A766C3-C425-4F2F-A292-BFC1D332D48E}" type="presParOf" srcId="{C57E514D-9256-43F2-9BE0-40AB0476A231}" destId="{84304C66-5CA5-4985-BCDA-09C5AC32985F}" srcOrd="0" destOrd="0" presId="urn:microsoft.com/office/officeart/2005/8/layout/lProcess3"/>
    <dgm:cxn modelId="{98DD8D57-15A0-4678-96DF-DDC825DAFA15}" type="presParOf" srcId="{C57E514D-9256-43F2-9BE0-40AB0476A231}" destId="{24D4C094-38FC-46D5-BC43-55CCB01D144A}" srcOrd="1" destOrd="0" presId="urn:microsoft.com/office/officeart/2005/8/layout/lProcess3"/>
    <dgm:cxn modelId="{967F29D0-0E1A-4AD6-B7E1-6EA74947A5A7}" type="presParOf" srcId="{C57E514D-9256-43F2-9BE0-40AB0476A231}" destId="{8ABFD664-8113-4EFA-BF6C-4A7F229B3C0B}" srcOrd="2" destOrd="0" presId="urn:microsoft.com/office/officeart/2005/8/layout/lProcess3"/>
    <dgm:cxn modelId="{CCA9361B-C49C-4FEF-95D4-BFFEF343F7EE}" type="presParOf" srcId="{2E42EFB3-66C9-4959-9079-95B4487B8CEF}" destId="{D37E245F-BC48-43BB-AF41-5D2E489C4D7F}" srcOrd="1" destOrd="0" presId="urn:microsoft.com/office/officeart/2005/8/layout/lProcess3"/>
    <dgm:cxn modelId="{3E7C4D0A-4FF8-46E3-9D9E-73C785F38810}" type="presParOf" srcId="{2E42EFB3-66C9-4959-9079-95B4487B8CEF}" destId="{2AEB1BE7-253B-4D77-A02A-CDA4A22F198E}" srcOrd="2" destOrd="0" presId="urn:microsoft.com/office/officeart/2005/8/layout/lProcess3"/>
    <dgm:cxn modelId="{D8E6D3D2-7902-4FCC-94B7-5C9B2AEA8F8B}" type="presParOf" srcId="{2AEB1BE7-253B-4D77-A02A-CDA4A22F198E}" destId="{B7690F1F-6EA1-4DBA-9BE1-D646A44EA149}" srcOrd="0" destOrd="0" presId="urn:microsoft.com/office/officeart/2005/8/layout/lProcess3"/>
    <dgm:cxn modelId="{C8645152-8253-4D73-B754-97E47CFA9466}" type="presParOf" srcId="{2AEB1BE7-253B-4D77-A02A-CDA4A22F198E}" destId="{16D106FD-05C1-41C1-9772-2907E3054C04}" srcOrd="1" destOrd="0" presId="urn:microsoft.com/office/officeart/2005/8/layout/lProcess3"/>
    <dgm:cxn modelId="{838D1EE5-7832-44BA-BC06-DF95CD017A0E}" type="presParOf" srcId="{2AEB1BE7-253B-4D77-A02A-CDA4A22F198E}" destId="{9C560A57-43B2-49DB-B318-90FFC49ECAE7}" srcOrd="2" destOrd="0" presId="urn:microsoft.com/office/officeart/2005/8/layout/lProcess3"/>
    <dgm:cxn modelId="{618C479F-B766-4246-8AE7-735E3D61A293}" type="presParOf" srcId="{2E42EFB3-66C9-4959-9079-95B4487B8CEF}" destId="{8DE5EAEE-D219-41E2-A114-E84B63FB393F}" srcOrd="3" destOrd="0" presId="urn:microsoft.com/office/officeart/2005/8/layout/lProcess3"/>
    <dgm:cxn modelId="{337BED8E-3F61-4505-B75B-01746929A7ED}" type="presParOf" srcId="{2E42EFB3-66C9-4959-9079-95B4487B8CEF}" destId="{D1008A13-4D32-4FF6-B3AA-41F4C83B702A}" srcOrd="4" destOrd="0" presId="urn:microsoft.com/office/officeart/2005/8/layout/lProcess3"/>
    <dgm:cxn modelId="{20E9815F-1840-45AA-B46F-066278D8E461}" type="presParOf" srcId="{D1008A13-4D32-4FF6-B3AA-41F4C83B702A}" destId="{6340CE5E-DD62-4C91-9EA9-7785B3072D6B}" srcOrd="0" destOrd="0" presId="urn:microsoft.com/office/officeart/2005/8/layout/lProcess3"/>
    <dgm:cxn modelId="{D437547B-A6EE-4CCD-B062-69BB60270706}" type="presParOf" srcId="{D1008A13-4D32-4FF6-B3AA-41F4C83B702A}" destId="{3A42BA51-9D24-43B7-A64F-4926AB8C63E2}" srcOrd="1" destOrd="0" presId="urn:microsoft.com/office/officeart/2005/8/layout/lProcess3"/>
    <dgm:cxn modelId="{E06E8FAF-613B-4DF3-929F-6F8195EC4707}" type="presParOf" srcId="{D1008A13-4D32-4FF6-B3AA-41F4C83B702A}" destId="{FF0D7C59-3CD3-42F3-8688-EA1397DED8D1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04C66-5CA5-4985-BCDA-09C5AC32985F}">
      <dsp:nvSpPr>
        <dsp:cNvPr id="0" name=""/>
        <dsp:cNvSpPr/>
      </dsp:nvSpPr>
      <dsp:spPr>
        <a:xfrm>
          <a:off x="404433" y="2771"/>
          <a:ext cx="4352967" cy="174118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ДОХОДЫ, тыс.руб.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 dirty="0"/>
        </a:p>
      </dsp:txBody>
      <dsp:txXfrm>
        <a:off x="1275027" y="2771"/>
        <a:ext cx="2611780" cy="1741187"/>
      </dsp:txXfrm>
    </dsp:sp>
    <dsp:sp modelId="{8ABFD664-8113-4EFA-BF6C-4A7F229B3C0B}">
      <dsp:nvSpPr>
        <dsp:cNvPr id="0" name=""/>
        <dsp:cNvSpPr/>
      </dsp:nvSpPr>
      <dsp:spPr>
        <a:xfrm>
          <a:off x="4280189" y="90537"/>
          <a:ext cx="3612963" cy="1445185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53 418,2</a:t>
          </a:r>
        </a:p>
      </dsp:txBody>
      <dsp:txXfrm>
        <a:off x="5002782" y="90537"/>
        <a:ext cx="2167778" cy="1445185"/>
      </dsp:txXfrm>
    </dsp:sp>
    <dsp:sp modelId="{B7690F1F-6EA1-4DBA-9BE1-D646A44EA149}">
      <dsp:nvSpPr>
        <dsp:cNvPr id="0" name=""/>
        <dsp:cNvSpPr/>
      </dsp:nvSpPr>
      <dsp:spPr>
        <a:xfrm>
          <a:off x="404433" y="1987724"/>
          <a:ext cx="4352967" cy="174118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u="none" kern="1200">
              <a:latin typeface="Times New Roman" panose="02020603050405020304" pitchFamily="18" charset="0"/>
              <a:cs typeface="Times New Roman" panose="02020603050405020304" pitchFamily="18" charset="0"/>
            </a:rPr>
            <a:t>РАСХОДЫ, тыс.руб.</a:t>
          </a:r>
          <a:endParaRPr lang="ru-RU" sz="2800" b="1" i="1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5027" y="1987724"/>
        <a:ext cx="2611780" cy="1741187"/>
      </dsp:txXfrm>
    </dsp:sp>
    <dsp:sp modelId="{9C560A57-43B2-49DB-B318-90FFC49ECAE7}">
      <dsp:nvSpPr>
        <dsp:cNvPr id="0" name=""/>
        <dsp:cNvSpPr/>
      </dsp:nvSpPr>
      <dsp:spPr>
        <a:xfrm>
          <a:off x="4149441" y="2092442"/>
          <a:ext cx="3612963" cy="1445185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53 418,2</a:t>
          </a:r>
        </a:p>
      </dsp:txBody>
      <dsp:txXfrm>
        <a:off x="4872034" y="2092442"/>
        <a:ext cx="2167778" cy="1445185"/>
      </dsp:txXfrm>
    </dsp:sp>
    <dsp:sp modelId="{6340CE5E-DD62-4C91-9EA9-7785B3072D6B}">
      <dsp:nvSpPr>
        <dsp:cNvPr id="0" name=""/>
        <dsp:cNvSpPr/>
      </dsp:nvSpPr>
      <dsp:spPr>
        <a:xfrm>
          <a:off x="404433" y="3972678"/>
          <a:ext cx="4352967" cy="174118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ДЕФИЦИТ, тыс.руб.</a:t>
          </a:r>
          <a:endParaRPr lang="ru-RU" sz="2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5027" y="3972678"/>
        <a:ext cx="2611780" cy="1741187"/>
      </dsp:txXfrm>
    </dsp:sp>
    <dsp:sp modelId="{FF0D7C59-3CD3-42F3-8688-EA1397DED8D1}">
      <dsp:nvSpPr>
        <dsp:cNvPr id="0" name=""/>
        <dsp:cNvSpPr/>
      </dsp:nvSpPr>
      <dsp:spPr>
        <a:xfrm>
          <a:off x="4199488" y="4132370"/>
          <a:ext cx="3612963" cy="1445185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0,0</a:t>
          </a:r>
        </a:p>
      </dsp:txBody>
      <dsp:txXfrm>
        <a:off x="4922081" y="4132370"/>
        <a:ext cx="2167778" cy="1445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0.6313</cdr:x>
      <cdr:y>0.10705</cdr:y>
    </cdr:from>
    <cdr:to>
      <cdr:x>0.89413</cdr:x>
      <cdr:y>0.16658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88852" y="504056"/>
          <a:ext cx="2160240" cy="2803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dirty="0"/>
            <a:t>Тыс.руб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1095D-997E-4847-8E7A-5B5F70D5CC4B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155B1-4663-413B-9ABD-4E526D284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155B1-4663-413B-9ABD-4E526D28414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155B1-4663-413B-9ABD-4E526D28414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155B1-4663-413B-9ABD-4E526D28414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800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785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9021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305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301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67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211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67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89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43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7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25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51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89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91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94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34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40760" cy="1727306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72816"/>
            <a:ext cx="6972967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59532" y="476672"/>
            <a:ext cx="8352928" cy="830997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Бюджет сельского поселения Хулимсунт на 2024 год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556792"/>
          <a:ext cx="8219256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3820176"/>
              </p:ext>
            </p:extLst>
          </p:nvPr>
        </p:nvGraphicFramePr>
        <p:xfrm>
          <a:off x="611560" y="548680"/>
          <a:ext cx="8208912" cy="571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7230782" cy="165618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626134"/>
              </p:ext>
            </p:extLst>
          </p:nvPr>
        </p:nvGraphicFramePr>
        <p:xfrm>
          <a:off x="611560" y="1628800"/>
          <a:ext cx="8219256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59216" cy="648072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850375"/>
              </p:ext>
            </p:extLst>
          </p:nvPr>
        </p:nvGraphicFramePr>
        <p:xfrm>
          <a:off x="467544" y="1389958"/>
          <a:ext cx="850728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64288" y="1393851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64896" cy="864096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 доходы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8942382"/>
              </p:ext>
            </p:extLst>
          </p:nvPr>
        </p:nvGraphicFramePr>
        <p:xfrm>
          <a:off x="584738" y="1412776"/>
          <a:ext cx="8163726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31405" y="1412776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704667" cy="864096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1599CD1B-2F6E-4DC9-BA32-3E64E02845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512034"/>
              </p:ext>
            </p:extLst>
          </p:nvPr>
        </p:nvGraphicFramePr>
        <p:xfrm>
          <a:off x="611559" y="1484784"/>
          <a:ext cx="8280921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035029"/>
              </p:ext>
            </p:extLst>
          </p:nvPr>
        </p:nvGraphicFramePr>
        <p:xfrm>
          <a:off x="0" y="9011"/>
          <a:ext cx="9144001" cy="684899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123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0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8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1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20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 (тыс.руб.)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(тыс.руб.)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05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  «Совершенствование муниципального управления в сельском поселении Хулимсунт»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36 055,3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33 239,2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32 902,6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0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 «Управление муниципальным имуществом в сельском поселении Хулимсунт»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468,3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776,0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10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 «Обеспечение прав и законных интересов населения сельского поселения Хулимсунт в отдельных сферах жизнедеятельности»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0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 «Содействие занятости населения на территории  сельского поселения Хулимсунт»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3 912,1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2 669,9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2 971,3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0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 «Развитие транспортной системы сельского поселения Хулимсунт»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11 625,1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4 626,5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4 715,5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0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 «Информационное общество сельского поселения Хулимсунт»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91017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1 973,8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3 088,1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635"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53 418,2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43 767,4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43 739,5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2664296" cy="2232248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9096" y="1988840"/>
            <a:ext cx="8640960" cy="100811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586</TotalTime>
  <Words>249</Words>
  <Application>Microsoft Office PowerPoint</Application>
  <PresentationFormat>Экран (4:3)</PresentationFormat>
  <Paragraphs>76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Доходы</vt:lpstr>
      <vt:lpstr> Налоговые доходы </vt:lpstr>
      <vt:lpstr> Безвозмездные  доходы </vt:lpstr>
      <vt:lpstr> Расходы</vt:lpstr>
      <vt:lpstr>Презентация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сельского поселения Хулимсунт</dc:title>
  <dc:creator>Экономист</dc:creator>
  <cp:lastModifiedBy>Кристина Денисова</cp:lastModifiedBy>
  <cp:revision>67</cp:revision>
  <dcterms:modified xsi:type="dcterms:W3CDTF">2023-12-10T17:07:03Z</dcterms:modified>
</cp:coreProperties>
</file>