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7" r:id="rId4"/>
    <p:sldId id="273" r:id="rId5"/>
    <p:sldId id="261" r:id="rId6"/>
    <p:sldId id="269" r:id="rId7"/>
    <p:sldId id="270" r:id="rId8"/>
    <p:sldId id="274" r:id="rId9"/>
    <p:sldId id="271" r:id="rId10"/>
    <p:sldId id="26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468" autoAdjust="0"/>
  </p:normalViewPr>
  <p:slideViewPr>
    <p:cSldViewPr snapToGrid="0">
      <p:cViewPr varScale="1">
        <p:scale>
          <a:sx n="52" d="100"/>
          <a:sy n="52" d="100"/>
        </p:scale>
        <p:origin x="114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83-4694-B029-4AAFE6E6C3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A-4B07-875B-8F68EFA9FA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A-4B07-875B-8F68EFA9FA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7A-4B07-875B-8F68EFA9FA34}"/>
              </c:ext>
            </c:extLst>
          </c:dPt>
          <c:cat>
            <c:strRef>
              <c:f>Лист1!$A$2:$A$5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21738.3</c:v>
                </c:pt>
                <c:pt idx="1">
                  <c:v>19436.2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3-4694-B029-4AAFE6E6C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90-41BE-A7A2-1E3DF3C575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90-41BE-A7A2-1E3DF3C5758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90-41BE-A7A2-1E3DF3C5758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90-41BE-A7A2-1E3DF3C5758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690-41BE-A7A2-1E3DF3C5758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690-41BE-A7A2-1E3DF3C575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690-41BE-A7A2-1E3DF3C5758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690-41BE-A7A2-1E3DF3C5758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67B4632-F199-480E-81DA-CC49F6C2667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38180,4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90-41BE-A7A2-1E3DF3C5758A}"/>
                </c:ext>
              </c:extLst>
            </c:dLbl>
            <c:dLbl>
              <c:idx val="1"/>
              <c:layout>
                <c:manualLayout>
                  <c:x val="-0.16860191594438603"/>
                  <c:y val="2.1357615894039735E-2"/>
                </c:manualLayout>
              </c:layout>
              <c:tx>
                <c:rich>
                  <a:bodyPr/>
                  <a:lstStyle/>
                  <a:p>
                    <a:fld id="{50286007-AA2F-4CE8-9E1D-B8501FD8A45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435,5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90-41BE-A7A2-1E3DF3C5758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740CDDC-D058-4391-838A-B8BFD9689DE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;87,7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90-41BE-A7A2-1E3DF3C5758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8B4AF01-321C-483C-BD2C-77E33A7CF599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16084,2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90-41BE-A7A2-1E3DF3C5758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32B4017-70B7-4534-87AC-F141F531EF76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5667,2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90-41BE-A7A2-1E3DF3C5758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63AD765-9FCF-4FD2-B320-0EE43440B3C6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200,0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90-41BE-A7A2-1E3DF3C5758A}"/>
                </c:ext>
              </c:extLst>
            </c:dLbl>
            <c:dLbl>
              <c:idx val="6"/>
              <c:layout>
                <c:manualLayout>
                  <c:x val="-8.2096262177660403E-17"/>
                  <c:y val="5.9602649006622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690-41BE-A7A2-1E3DF3C5758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90-41BE-A7A2-1E3DF3C5758A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правоохронительная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26546.5</c:v>
                </c:pt>
                <c:pt idx="1">
                  <c:v>397.7</c:v>
                </c:pt>
                <c:pt idx="2">
                  <c:v>73.900000000000006</c:v>
                </c:pt>
                <c:pt idx="3">
                  <c:v>7042.3</c:v>
                </c:pt>
                <c:pt idx="4">
                  <c:v>2459.3000000000002</c:v>
                </c:pt>
                <c:pt idx="5">
                  <c:v>119.2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90-41BE-A7A2-1E3DF3C575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569-44BD-AD0A-CD3702420D2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569-44BD-AD0A-CD3702420D2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569-44BD-AD0A-CD3702420D2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569-44BD-AD0A-CD3702420D2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569-44BD-AD0A-CD3702420D2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569-44BD-AD0A-CD3702420D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569-44BD-AD0A-CD3702420D2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rgbClr r="0" g="0" b="0">
                    <a:lumMod val="50000"/>
                  </a:scrgb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569-44BD-AD0A-CD3702420D28}"/>
              </c:ext>
            </c:extLst>
          </c:dPt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правоохронительная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1-6690-41BE-A7A2-1E3DF3C57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>
              <a:solidFill>
                <a:srgbClr val="D9D9D9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76153686560813"/>
          <c:y val="3.3456893393154663E-2"/>
          <c:w val="0.20723847367469722"/>
          <c:h val="0.875930389901754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>
            <a:lumMod val="50000"/>
          </a:schemeClr>
        </a:solidFill>
      </a:ln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0.54917</cdr:x>
      <cdr:y>0.50468</cdr:y>
    </cdr:from>
    <cdr:to>
      <cdr:x>0.65354</cdr:x>
      <cdr:y>0.77234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1548" y="17241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0.50732</cdr:x>
      <cdr:y>0.45602</cdr:y>
    </cdr:from>
    <cdr:to>
      <cdr:x>0.61036</cdr:x>
      <cdr:y>0.6036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9226" y="1850261"/>
          <a:ext cx="666056" cy="59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Безвозмездные</a:t>
          </a:r>
        </a:p>
        <a:p xmlns:a="http://schemas.openxmlformats.org/drawingml/2006/main">
          <a:r>
            <a:rPr lang="ru-RU" sz="1000" dirty="0"/>
            <a:t>п</a:t>
          </a:r>
          <a:r>
            <a:rPr lang="ru-RU" sz="1000" dirty="0" smtClean="0"/>
            <a:t>оступления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0.32683</cdr:x>
      <cdr:y>0.4599</cdr:y>
    </cdr:from>
    <cdr:to>
      <cdr:x>0.48619</cdr:x>
      <cdr:y>0.60756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2578" y="1866026"/>
          <a:ext cx="1030088" cy="599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Налоговые и</a:t>
          </a:r>
        </a:p>
        <a:p xmlns:a="http://schemas.openxmlformats.org/drawingml/2006/main">
          <a:r>
            <a:rPr lang="ru-RU" sz="1000" dirty="0" smtClean="0"/>
            <a:t> неналоговые</a:t>
          </a:r>
        </a:p>
        <a:p xmlns:a="http://schemas.openxmlformats.org/drawingml/2006/main">
          <a:r>
            <a:rPr lang="ru-RU" sz="1000" dirty="0" smtClean="0"/>
            <a:t> доходы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0.56464</cdr:x>
      <cdr:y>0.63409</cdr:y>
    </cdr:from>
    <cdr:to>
      <cdr:x>0.6749</cdr:x>
      <cdr:y>0.85516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2358" y="26227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0.52561</cdr:x>
      <cdr:y>0.61533</cdr:y>
    </cdr:from>
    <cdr:to>
      <cdr:x>0.63688</cdr:x>
      <cdr:y>0.67361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97469" y="2496646"/>
          <a:ext cx="719236" cy="236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21738,3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0.35266</cdr:x>
      <cdr:y>0.61503</cdr:y>
    </cdr:from>
    <cdr:to>
      <cdr:x>0.50285</cdr:x>
      <cdr:y>0.86469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24503" y="2543943"/>
          <a:ext cx="1245476" cy="1032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0.33415</cdr:x>
      <cdr:y>0.60932</cdr:y>
    </cdr:from>
    <cdr:to>
      <cdr:x>0.46673</cdr:x>
      <cdr:y>0.67944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59875" y="2472274"/>
          <a:ext cx="857004" cy="284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19436,2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0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7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0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6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3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1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3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5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2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9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3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E89343-87E5-4BE5-ADCF-7455DEF187B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C7AAE70-8B05-446F-B390-FEE3354DE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andex.ru/images/search?pos=91&amp;p=1&amp;img_url=https://ds02.infourok.ru/uploads/ex/086b/0007e422-63cc34e2/640/img1.jpg&amp;text=%D0%B1%D1%8E%D0%B4%D0%B6%D0%B5%D1%82+%D0%BA%D0%B0%D1%80%D1%82%D0%B8%D0%BD%D0%BA%D0%B8&amp;lr=973&amp;rpt=simage&amp;source=wi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Бюджет сельского поселения </a:t>
            </a:r>
            <a:r>
              <a:rPr lang="ru-RU" dirty="0" err="1" smtClean="0"/>
              <a:t>Хулимсунт</a:t>
            </a:r>
            <a:r>
              <a:rPr lang="ru-RU" dirty="0" smtClean="0"/>
              <a:t> на 2018 год и на плановый период 2019 и 2020годы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0"/>
            <a:ext cx="11962253" cy="6716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9870" y="3244334"/>
            <a:ext cx="74482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улимсунт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 год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2019 и 2020 годы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827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955" y="5638800"/>
            <a:ext cx="10415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Бюджет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Сельского поселения Хулимсунт на 2019 год и на   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плановый период 2020-2021 годы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Хулимсунт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63479" y="12439291"/>
            <a:ext cx="6022435" cy="55613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>
                <a:hlinkClick r:id="rId2"/>
              </a:rPr>
              <a:t>800×450</a:t>
            </a:r>
            <a:endParaRPr lang="ru-RU" dirty="0"/>
          </a:p>
        </p:txBody>
      </p:sp>
      <p:sp>
        <p:nvSpPr>
          <p:cNvPr id="10" name="Волна 9"/>
          <p:cNvSpPr/>
          <p:nvPr/>
        </p:nvSpPr>
        <p:spPr>
          <a:xfrm>
            <a:off x="1154954" y="2575249"/>
            <a:ext cx="2969177" cy="13995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объём доходов</a:t>
            </a:r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1154953" y="3974841"/>
            <a:ext cx="2969177" cy="13436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объём расходов</a:t>
            </a:r>
            <a:endParaRPr lang="ru-RU" dirty="0"/>
          </a:p>
        </p:txBody>
      </p:sp>
      <p:sp>
        <p:nvSpPr>
          <p:cNvPr id="12" name="Волна 11"/>
          <p:cNvSpPr/>
          <p:nvPr/>
        </p:nvSpPr>
        <p:spPr>
          <a:xfrm>
            <a:off x="1154953" y="5374432"/>
            <a:ext cx="2969177" cy="13436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721290" y="3060441"/>
            <a:ext cx="1380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41174,5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21291" y="4460033"/>
            <a:ext cx="16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60715,0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9242" y="5820547"/>
            <a:ext cx="192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19540,5</a:t>
            </a:r>
            <a:endParaRPr lang="ru-RU" sz="2400" dirty="0"/>
          </a:p>
        </p:txBody>
      </p:sp>
      <p:pic>
        <p:nvPicPr>
          <p:cNvPr id="2050" name="Picture 2" descr="https://www.sokolinfo.ru/sites/default/files/styles/adaptive/public/news/2018/budzet.jpg?itok=Is68bq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93" y="2512169"/>
            <a:ext cx="4068148" cy="42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2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59000">
              <a:schemeClr val="tx2">
                <a:lumMod val="60000"/>
                <a:lumOff val="4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5454" y="2967335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 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0550" y="4731488"/>
            <a:ext cx="9069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70974" y="-1773265"/>
            <a:ext cx="16369188" cy="875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1391" y="4682244"/>
            <a:ext cx="4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40" y="2926081"/>
            <a:ext cx="4949445" cy="329640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5775"/>
              </p:ext>
            </p:extLst>
          </p:nvPr>
        </p:nvGraphicFramePr>
        <p:xfrm>
          <a:off x="4750323" y="5536689"/>
          <a:ext cx="63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Объект упаковщика для оболочки" showAsIcon="1" r:id="rId4" imgW="634680" imgH="685800" progId="Package">
                  <p:embed/>
                </p:oleObj>
              </mc:Choice>
              <mc:Fallback>
                <p:oleObj name="Объект упаковщика для оболочки" showAsIcon="1" r:id="rId4" imgW="634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0323" y="5536689"/>
                        <a:ext cx="635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48215" y="2926081"/>
            <a:ext cx="4540250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62" y="4079122"/>
            <a:ext cx="4193414" cy="2679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764" y="882228"/>
            <a:ext cx="8761413" cy="7069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Хулимсунт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тыс. руб.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58398"/>
              </p:ext>
            </p:extLst>
          </p:nvPr>
        </p:nvGraphicFramePr>
        <p:xfrm>
          <a:off x="299258" y="2328530"/>
          <a:ext cx="1149225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0301">
                  <a:extLst>
                    <a:ext uri="{9D8B030D-6E8A-4147-A177-3AD203B41FA5}">
                      <a16:colId xmlns:a16="http://schemas.microsoft.com/office/drawing/2014/main" val="3947287970"/>
                    </a:ext>
                  </a:extLst>
                </a:gridCol>
                <a:gridCol w="2324084">
                  <a:extLst>
                    <a:ext uri="{9D8B030D-6E8A-4147-A177-3AD203B41FA5}">
                      <a16:colId xmlns:a16="http://schemas.microsoft.com/office/drawing/2014/main" val="1690073910"/>
                    </a:ext>
                  </a:extLst>
                </a:gridCol>
                <a:gridCol w="2512059">
                  <a:extLst>
                    <a:ext uri="{9D8B030D-6E8A-4147-A177-3AD203B41FA5}">
                      <a16:colId xmlns:a16="http://schemas.microsoft.com/office/drawing/2014/main" val="295050606"/>
                    </a:ext>
                  </a:extLst>
                </a:gridCol>
                <a:gridCol w="3135806">
                  <a:extLst>
                    <a:ext uri="{9D8B030D-6E8A-4147-A177-3AD203B41FA5}">
                      <a16:colId xmlns:a16="http://schemas.microsoft.com/office/drawing/2014/main" val="1979971186"/>
                    </a:ext>
                  </a:extLst>
                </a:gridCol>
              </a:tblGrid>
              <a:tr h="3380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(тыс. 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615078"/>
                  </a:ext>
                </a:extLst>
              </a:tr>
              <a:tr h="12675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сдачи в аренду имущества, находящегося в оперативном управлении органов местного самоуправления и созданных</a:t>
                      </a:r>
                      <a:r>
                        <a:rPr lang="ru-RU" sz="1400" baseline="0" dirty="0" smtClean="0"/>
                        <a:t> ими учреждений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1491,7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1491,7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1491,7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7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527" y="774500"/>
            <a:ext cx="8761413" cy="728480"/>
          </a:xfrm>
        </p:spPr>
        <p:txBody>
          <a:bodyPr/>
          <a:lstStyle/>
          <a:p>
            <a:r>
              <a:rPr lang="ru-RU" sz="3500" dirty="0" smtClean="0"/>
              <a:t>    </a:t>
            </a:r>
            <a:r>
              <a:rPr lang="ru-RU" sz="2200" dirty="0" smtClean="0"/>
              <a:t>Доходы бюджета сельского поселения</a:t>
            </a:r>
            <a:br>
              <a:rPr lang="ru-RU" sz="2200" dirty="0" smtClean="0"/>
            </a:br>
            <a:r>
              <a:rPr lang="ru-RU" sz="2200" dirty="0" smtClean="0"/>
              <a:t>                     Хулимсунт на 2019 год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492414"/>
              </p:ext>
            </p:extLst>
          </p:nvPr>
        </p:nvGraphicFramePr>
        <p:xfrm>
          <a:off x="78829" y="2721740"/>
          <a:ext cx="6463861" cy="405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pddyourist.ru/wp-content/uploads/2018/08/Kakie_peni_za_neuplatu_transportnogo_naloga_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0" y="2999132"/>
            <a:ext cx="5161759" cy="36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8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Хулимсунт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(60715,0 тыс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2200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24051"/>
              </p:ext>
            </p:extLst>
          </p:nvPr>
        </p:nvGraphicFramePr>
        <p:xfrm>
          <a:off x="399010" y="2443942"/>
          <a:ext cx="11321933" cy="421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4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направленные на реализацию муниципальных программ сельского поселения Хулимсунт в 2019-2021 годах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211827"/>
              </p:ext>
            </p:extLst>
          </p:nvPr>
        </p:nvGraphicFramePr>
        <p:xfrm>
          <a:off x="473824" y="2369125"/>
          <a:ext cx="11247122" cy="443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929">
                  <a:extLst>
                    <a:ext uri="{9D8B030D-6E8A-4147-A177-3AD203B41FA5}">
                      <a16:colId xmlns:a16="http://schemas.microsoft.com/office/drawing/2014/main" val="1925389818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1347879531"/>
                    </a:ext>
                  </a:extLst>
                </a:gridCol>
                <a:gridCol w="1620981">
                  <a:extLst>
                    <a:ext uri="{9D8B030D-6E8A-4147-A177-3AD203B41FA5}">
                      <a16:colId xmlns:a16="http://schemas.microsoft.com/office/drawing/2014/main" val="875475966"/>
                    </a:ext>
                  </a:extLst>
                </a:gridCol>
                <a:gridCol w="1429790">
                  <a:extLst>
                    <a:ext uri="{9D8B030D-6E8A-4147-A177-3AD203B41FA5}">
                      <a16:colId xmlns:a16="http://schemas.microsoft.com/office/drawing/2014/main" val="3920769571"/>
                    </a:ext>
                  </a:extLst>
                </a:gridCol>
              </a:tblGrid>
              <a:tr h="656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33460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сельского поселения Хулимсунт на 2016-2021 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2710,0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42924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сельском поселении Хулимсунт на 2016 – 2021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2264,2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2222,2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2222,2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89516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прав и законных интересов населения сельского поселения Хулимсунт в отдельных сферах жизнедеятельности в 2016-2021 годах"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85508"/>
                  </a:ext>
                </a:extLst>
              </a:tr>
              <a:tr h="64277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на территории муниципального образования сельского поселении Хулимсунт на 2016 – 2021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02760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«Совершенствование муниципального управления в сельском поселении Хулимсунт на 2016-2021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27913,4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14684,0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30122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«Информационное общество сельского поселения  Хулимсунт на 2016-2021 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12797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"Развитие транспортной системы сельского поселения Хулимсунт 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2016-2021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4212,3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085169"/>
                  </a:ext>
                </a:extLst>
              </a:tr>
              <a:tr h="4591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в сельском поселении Хулимсунт на 2016-2021годы"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1830,0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8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9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направленные на реализацию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Хулимсунт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2021 годах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73651"/>
              </p:ext>
            </p:extLst>
          </p:nvPr>
        </p:nvGraphicFramePr>
        <p:xfrm>
          <a:off x="448888" y="2510444"/>
          <a:ext cx="11263746" cy="150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666">
                  <a:extLst>
                    <a:ext uri="{9D8B030D-6E8A-4147-A177-3AD203B41FA5}">
                      <a16:colId xmlns:a16="http://schemas.microsoft.com/office/drawing/2014/main" val="3748124578"/>
                    </a:ext>
                  </a:extLst>
                </a:gridCol>
                <a:gridCol w="1803862">
                  <a:extLst>
                    <a:ext uri="{9D8B030D-6E8A-4147-A177-3AD203B41FA5}">
                      <a16:colId xmlns:a16="http://schemas.microsoft.com/office/drawing/2014/main" val="15359291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93969827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579645955"/>
                    </a:ext>
                  </a:extLst>
                </a:gridCol>
              </a:tblGrid>
              <a:tr h="5148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6994"/>
                  </a:ext>
                </a:extLst>
              </a:tr>
              <a:tr h="4064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 сельского поселения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Хулимсунт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2016-2020 годы"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592392"/>
                  </a:ext>
                </a:extLst>
              </a:tr>
              <a:tr h="4640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41174,5</a:t>
                      </a: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26599,0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3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7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374" y="719320"/>
            <a:ext cx="8761413" cy="728480"/>
          </a:xfrm>
        </p:spPr>
        <p:txBody>
          <a:bodyPr/>
          <a:lstStyle/>
          <a:p>
            <a:r>
              <a:rPr lang="ru-RU" sz="2200" dirty="0" smtClean="0"/>
              <a:t>          Увеличение расходной части бюджета за счет       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перераспределения остатков 2018 года.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86608"/>
              </p:ext>
            </p:extLst>
          </p:nvPr>
        </p:nvGraphicFramePr>
        <p:xfrm>
          <a:off x="1286550" y="2264851"/>
          <a:ext cx="884506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626">
                  <a:extLst>
                    <a:ext uri="{9D8B030D-6E8A-4147-A177-3AD203B41FA5}">
                      <a16:colId xmlns:a16="http://schemas.microsoft.com/office/drawing/2014/main" val="2637257706"/>
                    </a:ext>
                  </a:extLst>
                </a:gridCol>
                <a:gridCol w="4458434">
                  <a:extLst>
                    <a:ext uri="{9D8B030D-6E8A-4147-A177-3AD203B41FA5}">
                      <a16:colId xmlns:a16="http://schemas.microsoft.com/office/drawing/2014/main" val="2998660839"/>
                    </a:ext>
                  </a:extLst>
                </a:gridCol>
              </a:tblGrid>
              <a:tr h="567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     Перераспределённые остатки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0628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«Благоустройство</a:t>
                      </a:r>
                      <a:r>
                        <a:rPr lang="ru-RU" sz="1200" baseline="0" dirty="0" smtClean="0"/>
                        <a:t> территории сельского поселения Хулимсунт на 2016-2021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22235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«Информационное общество сельского поселения Хулимсунт на 2016-2021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82695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«Развитие транспортной системы сельского поселения Хулимсунт на 2016-2021</a:t>
                      </a:r>
                      <a:r>
                        <a:rPr lang="ru-RU" sz="1200" baseline="0" dirty="0" smtClean="0"/>
                        <a:t>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6114,2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2134"/>
                  </a:ext>
                </a:extLst>
              </a:tr>
              <a:tr h="11639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«Управление</a:t>
                      </a:r>
                      <a:r>
                        <a:rPr lang="ru-RU" sz="1200" baseline="0" dirty="0" smtClean="0"/>
                        <a:t> муниципальным имуществом в сельском поселении Хулимсунт на 2016-2021 годы»</a:t>
                      </a:r>
                    </a:p>
                    <a:p>
                      <a:r>
                        <a:rPr lang="ru-RU" sz="1200" baseline="0" dirty="0" smtClean="0"/>
                        <a:t>2.Преобретение имущества в муниципальную собственность ( приобретение квартир для погорельцев»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6589,0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2737,3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310153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«Совершенствование муниципального</a:t>
                      </a:r>
                      <a:r>
                        <a:rPr lang="ru-RU" sz="1200" baseline="0" dirty="0" smtClean="0"/>
                        <a:t> управления в сельском поселении Хулимсунт на 2016-2021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0175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19540,5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6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0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Хулимсунт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448011"/>
              </p:ext>
            </p:extLst>
          </p:nvPr>
        </p:nvGraphicFramePr>
        <p:xfrm>
          <a:off x="346841" y="2650795"/>
          <a:ext cx="11277600" cy="161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75">
                  <a:extLst>
                    <a:ext uri="{9D8B030D-6E8A-4147-A177-3AD203B41FA5}">
                      <a16:colId xmlns:a16="http://schemas.microsoft.com/office/drawing/2014/main" val="4098008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375574020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932537434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733221148"/>
                    </a:ext>
                  </a:extLst>
                </a:gridCol>
              </a:tblGrid>
              <a:tr h="6836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60485"/>
                  </a:ext>
                </a:extLst>
              </a:tr>
              <a:tr h="4672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463,9\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84651"/>
                  </a:ext>
                </a:extLst>
              </a:tr>
              <a:tr h="4672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4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892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533</Words>
  <Application>Microsoft Office PowerPoint</Application>
  <PresentationFormat>Широкоэкранный</PresentationFormat>
  <Paragraphs>137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Совет директоров</vt:lpstr>
      <vt:lpstr>Объект упаковщика для оболочки</vt:lpstr>
      <vt:lpstr>Бюджет сельского поселения Хулимсунт на 2018 год и на плановый период 2019 и 2020годы</vt:lpstr>
      <vt:lpstr>Основные термины и понятия</vt:lpstr>
      <vt:lpstr> Бюджет сельского поселения Хулимсунт на 2019 год  и плановый период 2020-2021 годы Неналоговые доходы, тыс. руб. </vt:lpstr>
      <vt:lpstr>    Доходы бюджета сельского поселения                      Хулимсунт на 2019 год</vt:lpstr>
      <vt:lpstr>Структура расходов бюджета сельского поселения Хулимсунт   в 2019 году (60715,0 тыс. руб.)</vt:lpstr>
      <vt:lpstr>Расходы бюджета направленные на реализацию муниципальных программ сельского поселения Хулимсунт в 2019-2021 годах</vt:lpstr>
      <vt:lpstr>Расходы бюджета направленные на реализацию муниципальных программ сельского поселения Хулимсунт в 2019 – 2021 годах</vt:lpstr>
      <vt:lpstr>          Увеличение расходной части бюджета за счет                       перераспределения остатков 2018 года.</vt:lpstr>
      <vt:lpstr>Непрограммные расходы сельского поселения Хулимсунт  в 2019 – 2021 годах</vt:lpstr>
      <vt:lpstr>Бюджет сельского поселения Хулимсунт на 2019 год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</dc:title>
  <dc:creator>Надежда</dc:creator>
  <cp:lastModifiedBy>Надежда</cp:lastModifiedBy>
  <cp:revision>90</cp:revision>
  <dcterms:created xsi:type="dcterms:W3CDTF">2018-07-17T11:11:07Z</dcterms:created>
  <dcterms:modified xsi:type="dcterms:W3CDTF">2019-03-04T03:55:49Z</dcterms:modified>
</cp:coreProperties>
</file>