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6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76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9496611372124187E-2"/>
          <c:y val="0.12183900478387605"/>
          <c:w val="0.84100677725575157"/>
          <c:h val="0.81566116777547104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2.04475928234867E-2"/>
                  <c:y val="-4.1068487477500915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Налоговые доходы</a:t>
                    </a:r>
                  </a:p>
                  <a:p>
                    <a:r>
                      <a:rPr lang="ru-RU" dirty="0"/>
                      <a:t> 20 585,8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9CA-4179-958C-D696952EF7A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ru-RU" dirty="0"/>
                      <a:t>Неналоговые доходы</a:t>
                    </a:r>
                  </a:p>
                  <a:p>
                    <a:r>
                      <a:rPr lang="ru-RU" dirty="0"/>
                      <a:t> 1 123,5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9CA-4179-958C-D696952EF7AC}"/>
                </c:ext>
              </c:extLst>
            </c:dLbl>
            <c:dLbl>
              <c:idx val="2"/>
              <c:layout>
                <c:manualLayout>
                  <c:x val="-1.7607554747047664E-2"/>
                  <c:y val="-0.20687306534424263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Безвозмездные поступления  25 525,8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9CA-4179-958C-D696952EF7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Лист1!$A$1:$A$3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Лист1!$B$1:$B$3</c:f>
              <c:numCache>
                <c:formatCode>General</c:formatCode>
                <c:ptCount val="3"/>
                <c:pt idx="0">
                  <c:v>16866.09999999998</c:v>
                </c:pt>
                <c:pt idx="1">
                  <c:v>937.8</c:v>
                </c:pt>
                <c:pt idx="2">
                  <c:v>22528.6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9CA-4179-958C-D696952EF7AC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4136629884748693"/>
          <c:y val="0.16048688119575796"/>
          <c:w val="0.49032442839108598"/>
          <c:h val="0.8182708972570146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tx>
                <c:rich>
                  <a:bodyPr/>
                  <a:lstStyle/>
                  <a:p>
                    <a:r>
                      <a:rPr lang="ru-RU" dirty="0"/>
                      <a:t>Общегосударственные вопросы</a:t>
                    </a:r>
                    <a:r>
                      <a:rPr lang="ru-RU" baseline="0" dirty="0"/>
                      <a:t> 35 848,5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07F-40B4-BA4C-26F37914A905}"/>
                </c:ext>
              </c:extLst>
            </c:dLbl>
            <c:dLbl>
              <c:idx val="1"/>
              <c:layout>
                <c:manualLayout>
                  <c:x val="-2.0803342784310463E-2"/>
                  <c:y val="0.10620339222568939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/>
                      <a:t>Национальная оборона</a:t>
                    </a:r>
                    <a:r>
                      <a:rPr lang="ru-RU" sz="1400" baseline="0" dirty="0"/>
                      <a:t> </a:t>
                    </a:r>
                    <a:r>
                      <a:rPr lang="ru-RU" sz="1400" dirty="0"/>
                      <a:t>594,7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07F-40B4-BA4C-26F37914A905}"/>
                </c:ext>
              </c:extLst>
            </c:dLbl>
            <c:dLbl>
              <c:idx val="2"/>
              <c:layout>
                <c:manualLayout>
                  <c:x val="1.4897455438789106E-2"/>
                  <c:y val="-0.11547449171029314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/>
                      <a:t>Национальная</a:t>
                    </a:r>
                    <a:r>
                      <a:rPr lang="ru-RU" sz="1400" baseline="0" dirty="0"/>
                      <a:t> </a:t>
                    </a:r>
                    <a:r>
                      <a:rPr lang="ru-RU" sz="1400" dirty="0"/>
                      <a:t>безопасность  и</a:t>
                    </a:r>
                    <a:r>
                      <a:rPr lang="ru-RU" sz="1400" baseline="0" dirty="0"/>
                      <a:t> </a:t>
                    </a:r>
                    <a:r>
                      <a:rPr lang="ru-RU" sz="1400" dirty="0"/>
                      <a:t>правоохранительная  деятельность 61,0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2280549480390924"/>
                      <c:h val="0.1737979640798319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307F-40B4-BA4C-26F37914A905}"/>
                </c:ext>
              </c:extLst>
            </c:dLbl>
            <c:dLbl>
              <c:idx val="3"/>
              <c:layout>
                <c:manualLayout>
                  <c:x val="-2.4238690217216752E-2"/>
                  <c:y val="-3.338826235334439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/>
                      <a:t>Н</a:t>
                    </a:r>
                    <a:r>
                      <a:rPr lang="ru-RU" dirty="0"/>
                      <a:t>ациональная экономика</a:t>
                    </a:r>
                    <a:r>
                      <a:rPr lang="ru-RU" baseline="0" dirty="0"/>
                      <a:t>  9 560,9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07F-40B4-BA4C-26F37914A905}"/>
                </c:ext>
              </c:extLst>
            </c:dLbl>
            <c:dLbl>
              <c:idx val="4"/>
              <c:layout>
                <c:manualLayout>
                  <c:x val="-9.5717605097103697E-2"/>
                  <c:y val="3.0943257699673404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/>
                      <a:t>Ж</a:t>
                    </a:r>
                    <a:r>
                      <a:rPr lang="ru-RU" dirty="0"/>
                      <a:t>илищно-коммунальное хозяйство 610,0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07F-40B4-BA4C-26F37914A905}"/>
                </c:ext>
              </c:extLst>
            </c:dLbl>
            <c:dLbl>
              <c:idx val="5"/>
              <c:layout>
                <c:manualLayout>
                  <c:x val="-2.9565267221266772E-2"/>
                  <c:y val="1.4354098073071555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Культура 500,0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07F-40B4-BA4C-26F37914A905}"/>
                </c:ext>
              </c:extLst>
            </c:dLbl>
            <c:dLbl>
              <c:idx val="6"/>
              <c:layout>
                <c:manualLayout>
                  <c:x val="8.1536212036709896E-2"/>
                  <c:y val="4.7059537751586555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Социальная политика 60,0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07F-40B4-BA4C-26F37914A90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Культура</c:v>
                </c:pt>
                <c:pt idx="6">
                  <c:v>Социальная политика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27715.200000000001</c:v>
                </c:pt>
                <c:pt idx="1">
                  <c:v>261.39999999999969</c:v>
                </c:pt>
                <c:pt idx="2">
                  <c:v>74</c:v>
                </c:pt>
                <c:pt idx="3">
                  <c:v>8342</c:v>
                </c:pt>
                <c:pt idx="4">
                  <c:v>2879.9</c:v>
                </c:pt>
                <c:pt idx="5">
                  <c:v>1000</c:v>
                </c:pt>
                <c:pt idx="6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07F-40B4-BA4C-26F37914A905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spPr>
            <a:ln w="28575">
              <a:noFill/>
            </a:ln>
          </c:spPr>
          <c:explosion val="25"/>
          <c:cat>
            <c:strRef>
              <c:f>Лист1!$A$1:$A$2</c:f>
              <c:strCache>
                <c:ptCount val="2"/>
                <c:pt idx="0">
                  <c:v>ДОХОДЫ, тыс.руб.</c:v>
                </c:pt>
                <c:pt idx="1">
                  <c:v>РАСХОДЫ, тыс.руб.</c:v>
                </c:pt>
              </c:strCache>
            </c:strRef>
          </c:cat>
          <c:val>
            <c:numRef>
              <c:f>Лист1!$A$3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A5-4795-8277-22EFC33B8D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084748182334575E-2"/>
          <c:y val="0.17958630406156076"/>
          <c:w val="0.84013429210629564"/>
          <c:h val="0.8117947477803946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1.2727463993602856E-2"/>
                  <c:y val="-4.0922132440883857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/>
                      <a:t>Д</a:t>
                    </a:r>
                    <a:r>
                      <a:rPr lang="ru-RU" dirty="0"/>
                      <a:t>оходы от использования имущества</a:t>
                    </a:r>
                    <a:endParaRPr lang="ru-RU" baseline="0" dirty="0"/>
                  </a:p>
                  <a:p>
                    <a:r>
                      <a:rPr lang="ru-RU" baseline="0" dirty="0"/>
                      <a:t>1 123,5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F73-4017-A74E-DAF20FDFFFDC}"/>
                </c:ext>
              </c:extLst>
            </c:dLbl>
            <c:dLbl>
              <c:idx val="1"/>
              <c:layout>
                <c:manualLayout>
                  <c:x val="0.2077334762907346"/>
                  <c:y val="-0.20260907550356941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/>
                      <a:t>Н</a:t>
                    </a:r>
                    <a:r>
                      <a:rPr lang="ru-RU" dirty="0"/>
                      <a:t>алог на доходы физических лиц</a:t>
                    </a:r>
                    <a:r>
                      <a:rPr lang="ru-RU" baseline="0" dirty="0"/>
                      <a:t> </a:t>
                    </a:r>
                    <a:r>
                      <a:rPr lang="ru-RU" dirty="0"/>
                      <a:t>15 450,4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F73-4017-A74E-DAF20FDFFFDC}"/>
                </c:ext>
              </c:extLst>
            </c:dLbl>
            <c:dLbl>
              <c:idx val="2"/>
              <c:layout>
                <c:manualLayout>
                  <c:x val="-7.2740808847386013E-2"/>
                  <c:y val="-6.5970017371365592E-3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/>
                      <a:t>Н</a:t>
                    </a:r>
                    <a:r>
                      <a:rPr lang="ru-RU" dirty="0"/>
                      <a:t>алог на имущество</a:t>
                    </a:r>
                    <a:r>
                      <a:rPr lang="ru-RU" baseline="0" dirty="0"/>
                      <a:t> </a:t>
                    </a:r>
                    <a:r>
                      <a:rPr lang="ru-RU" dirty="0"/>
                      <a:t>680,0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F73-4017-A74E-DAF20FDFFFDC}"/>
                </c:ext>
              </c:extLst>
            </c:dLbl>
            <c:dLbl>
              <c:idx val="3"/>
              <c:layout>
                <c:manualLayout>
                  <c:x val="0.13605736065896173"/>
                  <c:y val="-4.746642512498047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/>
                      <a:t>Г</a:t>
                    </a:r>
                    <a:r>
                      <a:rPr lang="ru-RU" dirty="0"/>
                      <a:t>осударственная пошлина</a:t>
                    </a:r>
                    <a:r>
                      <a:rPr lang="ru-RU" baseline="0" dirty="0"/>
                      <a:t> 4</a:t>
                    </a:r>
                    <a:r>
                      <a:rPr lang="ru-RU" dirty="0"/>
                      <a:t>0,0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F73-4017-A74E-DAF20FDFFF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Доходы от уплаты акцизов</c:v>
                </c:pt>
                <c:pt idx="1">
                  <c:v>Налог на доходы физических лиц</c:v>
                </c:pt>
                <c:pt idx="2">
                  <c:v>Налог на имущество</c:v>
                </c:pt>
                <c:pt idx="3">
                  <c:v>Государственная пошлина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5067.1000000000004</c:v>
                </c:pt>
                <c:pt idx="1">
                  <c:v>11373</c:v>
                </c:pt>
                <c:pt idx="2">
                  <c:v>296</c:v>
                </c:pt>
                <c:pt idx="3">
                  <c:v>130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F73-4017-A74E-DAF20FDFFFDC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390561603091198"/>
          <c:y val="0.182226355918953"/>
          <c:w val="0.83944938019262949"/>
          <c:h val="0.8107567577510645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explosion val="56"/>
            <c:extLst>
              <c:ext xmlns:c16="http://schemas.microsoft.com/office/drawing/2014/chart" uri="{C3380CC4-5D6E-409C-BE32-E72D297353CC}">
                <c16:uniqueId val="{00000000-BA64-44B4-9508-E1A49B2EB8FB}"/>
              </c:ext>
            </c:extLst>
          </c:dPt>
          <c:dPt>
            <c:idx val="3"/>
            <c:bubble3D val="0"/>
            <c:explosion val="11"/>
            <c:extLst>
              <c:ext xmlns:c16="http://schemas.microsoft.com/office/drawing/2014/chart" uri="{C3380CC4-5D6E-409C-BE32-E72D297353CC}">
                <c16:uniqueId val="{00000001-BA64-44B4-9508-E1A49B2EB8FB}"/>
              </c:ext>
            </c:extLst>
          </c:dPt>
          <c:dLbls>
            <c:dLbl>
              <c:idx val="0"/>
              <c:layout>
                <c:manualLayout>
                  <c:x val="-0.22461527969202016"/>
                  <c:y val="-0.14235769404103857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Дотации 23 471,3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0250719664658663"/>
                      <c:h val="0.310112713493428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BA64-44B4-9508-E1A49B2EB8FB}"/>
                </c:ext>
              </c:extLst>
            </c:dLbl>
            <c:dLbl>
              <c:idx val="1"/>
              <c:layout>
                <c:manualLayout>
                  <c:x val="-0.11629671458323579"/>
                  <c:y val="0.1989636888721292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Субвенции на ЗАГС 30,0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A64-44B4-9508-E1A49B2EB8FB}"/>
                </c:ext>
              </c:extLst>
            </c:dLbl>
            <c:dLbl>
              <c:idx val="2"/>
              <c:layout>
                <c:manualLayout>
                  <c:x val="6.8433797976795649E-2"/>
                  <c:y val="-9.2905855951143687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Субвенции на ВУС</a:t>
                    </a:r>
                    <a:r>
                      <a:rPr lang="ru-RU" baseline="0" dirty="0"/>
                      <a:t> </a:t>
                    </a:r>
                    <a:r>
                      <a:rPr lang="ru-RU" dirty="0"/>
                      <a:t>594,7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A64-44B4-9508-E1A49B2EB8FB}"/>
                </c:ext>
              </c:extLst>
            </c:dLbl>
            <c:dLbl>
              <c:idx val="3"/>
              <c:layout>
                <c:manualLayout>
                  <c:x val="0.27262770230516631"/>
                  <c:y val="-1.073905285715601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Межбюджетные трансферты        1 429,8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A64-44B4-9508-E1A49B2EB8F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Субвенции на ЗАГС</c:v>
                </c:pt>
                <c:pt idx="2">
                  <c:v>Субвенции на ВУС</c:v>
                </c:pt>
                <c:pt idx="3">
                  <c:v>Межбюджетные трансферты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20842.59999999998</c:v>
                </c:pt>
                <c:pt idx="1">
                  <c:v>40</c:v>
                </c:pt>
                <c:pt idx="2">
                  <c:v>261.39999999999969</c:v>
                </c:pt>
                <c:pt idx="3">
                  <c:v>1384.6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A64-44B4-9508-E1A49B2EB8FB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26367F-D6DA-42F5-8933-03A09EFBD6C5}" type="doc">
      <dgm:prSet loTypeId="urn:microsoft.com/office/officeart/2005/8/layout/lProcess3" loCatId="process" qsTypeId="urn:microsoft.com/office/officeart/2005/8/quickstyle/simple4" qsCatId="simple" csTypeId="urn:microsoft.com/office/officeart/2005/8/colors/accent1_2" csCatId="accent1" phldr="1"/>
      <dgm:spPr/>
    </dgm:pt>
    <dgm:pt modelId="{AAC8C635-6F66-4FE2-8B26-201F0351C333}">
      <dgm:prSet phldrT="[Текст]"/>
      <dgm:spPr/>
      <dgm:t>
        <a:bodyPr/>
        <a:lstStyle/>
        <a:p>
          <a:r>
            <a:rPr lang="ru-RU" b="1" i="1" u="none" dirty="0">
              <a:latin typeface="Times New Roman" panose="02020603050405020304" pitchFamily="18" charset="0"/>
              <a:cs typeface="Times New Roman" panose="02020603050405020304" pitchFamily="18" charset="0"/>
            </a:rPr>
            <a:t>РАСХОДЫ, тыс.руб.</a:t>
          </a:r>
        </a:p>
      </dgm:t>
    </dgm:pt>
    <dgm:pt modelId="{DB4DD7A1-0E7E-4034-BD67-ABCA20274041}" type="parTrans" cxnId="{1130BEAD-EAAC-4365-8CDB-17C569D58DF4}">
      <dgm:prSet/>
      <dgm:spPr/>
      <dgm:t>
        <a:bodyPr/>
        <a:lstStyle/>
        <a:p>
          <a:endParaRPr lang="ru-RU"/>
        </a:p>
      </dgm:t>
    </dgm:pt>
    <dgm:pt modelId="{A86F36DC-D6A6-401A-8D4E-8C5D3D62CA4C}" type="sibTrans" cxnId="{1130BEAD-EAAC-4365-8CDB-17C569D58DF4}">
      <dgm:prSet/>
      <dgm:spPr/>
      <dgm:t>
        <a:bodyPr/>
        <a:lstStyle/>
        <a:p>
          <a:endParaRPr lang="ru-RU"/>
        </a:p>
      </dgm:t>
    </dgm:pt>
    <dgm:pt modelId="{FBD4B3A4-CB48-45AA-9F8D-7AD030FE7D34}">
      <dgm:prSet phldrT="[Текст]"/>
      <dgm:spPr/>
      <dgm:t>
        <a:bodyPr/>
        <a:lstStyle/>
        <a:p>
          <a:r>
            <a:rPr lang="ru-RU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ДЕФИЦИТ, тыс.руб.</a:t>
          </a:r>
        </a:p>
      </dgm:t>
    </dgm:pt>
    <dgm:pt modelId="{A9BB1F6C-1E8F-45A2-970D-1A928450F051}" type="parTrans" cxnId="{0BF27634-4F67-4338-8DDB-DA5AE4A794BD}">
      <dgm:prSet/>
      <dgm:spPr/>
      <dgm:t>
        <a:bodyPr/>
        <a:lstStyle/>
        <a:p>
          <a:endParaRPr lang="ru-RU"/>
        </a:p>
      </dgm:t>
    </dgm:pt>
    <dgm:pt modelId="{4022389A-FDC9-4BF2-928E-2E8A551D9857}" type="sibTrans" cxnId="{0BF27634-4F67-4338-8DDB-DA5AE4A794BD}">
      <dgm:prSet/>
      <dgm:spPr/>
      <dgm:t>
        <a:bodyPr/>
        <a:lstStyle/>
        <a:p>
          <a:endParaRPr lang="ru-RU"/>
        </a:p>
      </dgm:t>
    </dgm:pt>
    <dgm:pt modelId="{8B2142B2-D447-4C3F-9CF6-FE0EB25C317D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dirty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ДОХОДЫ, тыс.руб.</a:t>
          </a:r>
        </a:p>
        <a:p>
          <a:pPr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3FD2CF95-100E-4A82-97B5-263D563AC4AA}" type="parTrans" cxnId="{00F7A9F0-01CD-44B0-A4BE-07670B9D9CD5}">
      <dgm:prSet/>
      <dgm:spPr/>
      <dgm:t>
        <a:bodyPr/>
        <a:lstStyle/>
        <a:p>
          <a:endParaRPr lang="ru-RU"/>
        </a:p>
      </dgm:t>
    </dgm:pt>
    <dgm:pt modelId="{2C3FB869-25F9-49A4-B94D-D3152445F5AB}" type="sibTrans" cxnId="{00F7A9F0-01CD-44B0-A4BE-07670B9D9CD5}">
      <dgm:prSet/>
      <dgm:spPr/>
      <dgm:t>
        <a:bodyPr/>
        <a:lstStyle/>
        <a:p>
          <a:endParaRPr lang="ru-RU"/>
        </a:p>
      </dgm:t>
    </dgm:pt>
    <dgm:pt modelId="{6BF519FC-AE51-478C-BD49-FBDBDD314722}">
      <dgm:prSet custT="1"/>
      <dgm:spPr/>
      <dgm:t>
        <a:bodyPr/>
        <a:lstStyle/>
        <a:p>
          <a:r>
            <a:rPr lang="ru-RU" sz="3600" dirty="0">
              <a:latin typeface="Times New Roman" panose="02020603050405020304" pitchFamily="18" charset="0"/>
              <a:cs typeface="Times New Roman" panose="02020603050405020304" pitchFamily="18" charset="0"/>
            </a:rPr>
            <a:t>0,0</a:t>
          </a:r>
        </a:p>
      </dgm:t>
    </dgm:pt>
    <dgm:pt modelId="{6CE0F9F0-AC63-4696-9FC3-5FC17F2854AC}" type="parTrans" cxnId="{9D2BD6C1-B77A-4307-AF90-DE0AE0D93A17}">
      <dgm:prSet/>
      <dgm:spPr/>
      <dgm:t>
        <a:bodyPr/>
        <a:lstStyle/>
        <a:p>
          <a:endParaRPr lang="ru-RU"/>
        </a:p>
      </dgm:t>
    </dgm:pt>
    <dgm:pt modelId="{6DD7A21E-DB4C-4F18-A1AF-53D113A900DC}" type="sibTrans" cxnId="{9D2BD6C1-B77A-4307-AF90-DE0AE0D93A17}">
      <dgm:prSet/>
      <dgm:spPr/>
      <dgm:t>
        <a:bodyPr/>
        <a:lstStyle/>
        <a:p>
          <a:endParaRPr lang="ru-RU"/>
        </a:p>
      </dgm:t>
    </dgm:pt>
    <dgm:pt modelId="{83B27F1F-0E45-41D5-8B04-8D4D4CBF6677}">
      <dgm:prSet custT="1"/>
      <dgm:spPr/>
      <dgm:t>
        <a:bodyPr/>
        <a:lstStyle/>
        <a:p>
          <a:r>
            <a:rPr lang="ru-RU" sz="3600" dirty="0">
              <a:latin typeface="Times New Roman" panose="02020603050405020304" pitchFamily="18" charset="0"/>
              <a:cs typeface="Times New Roman" panose="02020603050405020304" pitchFamily="18" charset="0"/>
            </a:rPr>
            <a:t>47 235,1</a:t>
          </a:r>
        </a:p>
      </dgm:t>
    </dgm:pt>
    <dgm:pt modelId="{67C308B4-BB94-4705-8EE7-8AE97CC4624A}" type="parTrans" cxnId="{4F00BB7F-CCDE-4ADA-ADC7-196639B354E2}">
      <dgm:prSet/>
      <dgm:spPr/>
      <dgm:t>
        <a:bodyPr/>
        <a:lstStyle/>
        <a:p>
          <a:endParaRPr lang="ru-RU"/>
        </a:p>
      </dgm:t>
    </dgm:pt>
    <dgm:pt modelId="{9DD232DA-31A2-484D-9D30-A59DD1186228}" type="sibTrans" cxnId="{4F00BB7F-CCDE-4ADA-ADC7-196639B354E2}">
      <dgm:prSet/>
      <dgm:spPr/>
      <dgm:t>
        <a:bodyPr/>
        <a:lstStyle/>
        <a:p>
          <a:endParaRPr lang="ru-RU"/>
        </a:p>
      </dgm:t>
    </dgm:pt>
    <dgm:pt modelId="{25ADE6C1-D323-4D10-BD7E-028ED9A93128}">
      <dgm:prSet custT="1"/>
      <dgm:spPr/>
      <dgm:t>
        <a:bodyPr/>
        <a:lstStyle/>
        <a:p>
          <a:r>
            <a:rPr lang="ru-RU" sz="3600" dirty="0">
              <a:latin typeface="Times New Roman" panose="02020603050405020304" pitchFamily="18" charset="0"/>
              <a:cs typeface="Times New Roman" panose="02020603050405020304" pitchFamily="18" charset="0"/>
            </a:rPr>
            <a:t>47 235,1</a:t>
          </a:r>
        </a:p>
      </dgm:t>
    </dgm:pt>
    <dgm:pt modelId="{93129C86-2664-45C0-AA01-ADF6D3397B23}" type="parTrans" cxnId="{4A170F2C-3D99-4AE3-A2DF-E458EFFA247C}">
      <dgm:prSet/>
      <dgm:spPr/>
      <dgm:t>
        <a:bodyPr/>
        <a:lstStyle/>
        <a:p>
          <a:endParaRPr lang="ru-RU"/>
        </a:p>
      </dgm:t>
    </dgm:pt>
    <dgm:pt modelId="{B7CB80AE-41AA-40BD-A85D-A74012180D23}" type="sibTrans" cxnId="{4A170F2C-3D99-4AE3-A2DF-E458EFFA247C}">
      <dgm:prSet/>
      <dgm:spPr/>
      <dgm:t>
        <a:bodyPr/>
        <a:lstStyle/>
        <a:p>
          <a:endParaRPr lang="ru-RU"/>
        </a:p>
      </dgm:t>
    </dgm:pt>
    <dgm:pt modelId="{2E42EFB3-66C9-4959-9079-95B4487B8CEF}" type="pres">
      <dgm:prSet presAssocID="{9B26367F-D6DA-42F5-8933-03A09EFBD6C5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C57E514D-9256-43F2-9BE0-40AB0476A231}" type="pres">
      <dgm:prSet presAssocID="{8B2142B2-D447-4C3F-9CF6-FE0EB25C317D}" presName="horFlow" presStyleCnt="0"/>
      <dgm:spPr/>
    </dgm:pt>
    <dgm:pt modelId="{84304C66-5CA5-4985-BCDA-09C5AC32985F}" type="pres">
      <dgm:prSet presAssocID="{8B2142B2-D447-4C3F-9CF6-FE0EB25C317D}" presName="bigChev" presStyleLbl="node1" presStyleIdx="0" presStyleCnt="3"/>
      <dgm:spPr/>
    </dgm:pt>
    <dgm:pt modelId="{24D4C094-38FC-46D5-BC43-55CCB01D144A}" type="pres">
      <dgm:prSet presAssocID="{67C308B4-BB94-4705-8EE7-8AE97CC4624A}" presName="parTrans" presStyleCnt="0"/>
      <dgm:spPr/>
    </dgm:pt>
    <dgm:pt modelId="{8ABFD664-8113-4EFA-BF6C-4A7F229B3C0B}" type="pres">
      <dgm:prSet presAssocID="{83B27F1F-0E45-41D5-8B04-8D4D4CBF6677}" presName="node" presStyleLbl="alignAccFollowNode1" presStyleIdx="0" presStyleCnt="3" custLinFactNeighborX="15670" custLinFactNeighborY="-4168">
        <dgm:presLayoutVars>
          <dgm:bulletEnabled val="1"/>
        </dgm:presLayoutVars>
      </dgm:prSet>
      <dgm:spPr/>
    </dgm:pt>
    <dgm:pt modelId="{D37E245F-BC48-43BB-AF41-5D2E489C4D7F}" type="pres">
      <dgm:prSet presAssocID="{8B2142B2-D447-4C3F-9CF6-FE0EB25C317D}" presName="vSp" presStyleCnt="0"/>
      <dgm:spPr/>
    </dgm:pt>
    <dgm:pt modelId="{2AEB1BE7-253B-4D77-A02A-CDA4A22F198E}" type="pres">
      <dgm:prSet presAssocID="{AAC8C635-6F66-4FE2-8B26-201F0351C333}" presName="horFlow" presStyleCnt="0"/>
      <dgm:spPr/>
    </dgm:pt>
    <dgm:pt modelId="{B7690F1F-6EA1-4DBA-9BE1-D646A44EA149}" type="pres">
      <dgm:prSet presAssocID="{AAC8C635-6F66-4FE2-8B26-201F0351C333}" presName="bigChev" presStyleLbl="node1" presStyleIdx="1" presStyleCnt="3"/>
      <dgm:spPr/>
    </dgm:pt>
    <dgm:pt modelId="{16D106FD-05C1-41C1-9772-2907E3054C04}" type="pres">
      <dgm:prSet presAssocID="{93129C86-2664-45C0-AA01-ADF6D3397B23}" presName="parTrans" presStyleCnt="0"/>
      <dgm:spPr/>
    </dgm:pt>
    <dgm:pt modelId="{9C560A57-43B2-49DB-B318-90FFC49ECAE7}" type="pres">
      <dgm:prSet presAssocID="{25ADE6C1-D323-4D10-BD7E-028ED9A93128}" presName="node" presStyleLbl="alignAccFollowNode1" presStyleIdx="1" presStyleCnt="3" custLinFactNeighborX="-7435" custLinFactNeighborY="-2995">
        <dgm:presLayoutVars>
          <dgm:bulletEnabled val="1"/>
        </dgm:presLayoutVars>
      </dgm:prSet>
      <dgm:spPr/>
    </dgm:pt>
    <dgm:pt modelId="{8DE5EAEE-D219-41E2-A114-E84B63FB393F}" type="pres">
      <dgm:prSet presAssocID="{AAC8C635-6F66-4FE2-8B26-201F0351C333}" presName="vSp" presStyleCnt="0"/>
      <dgm:spPr/>
    </dgm:pt>
    <dgm:pt modelId="{D1008A13-4D32-4FF6-B3AA-41F4C83B702A}" type="pres">
      <dgm:prSet presAssocID="{FBD4B3A4-CB48-45AA-9F8D-7AD030FE7D34}" presName="horFlow" presStyleCnt="0"/>
      <dgm:spPr/>
    </dgm:pt>
    <dgm:pt modelId="{6340CE5E-DD62-4C91-9EA9-7785B3072D6B}" type="pres">
      <dgm:prSet presAssocID="{FBD4B3A4-CB48-45AA-9F8D-7AD030FE7D34}" presName="bigChev" presStyleLbl="node1" presStyleIdx="2" presStyleCnt="3"/>
      <dgm:spPr/>
    </dgm:pt>
    <dgm:pt modelId="{3A42BA51-9D24-43B7-A64F-4926AB8C63E2}" type="pres">
      <dgm:prSet presAssocID="{6CE0F9F0-AC63-4696-9FC3-5FC17F2854AC}" presName="parTrans" presStyleCnt="0"/>
      <dgm:spPr/>
    </dgm:pt>
    <dgm:pt modelId="{FF0D7C59-3CD3-42F3-8688-EA1397DED8D1}" type="pres">
      <dgm:prSet presAssocID="{6BF519FC-AE51-478C-BD49-FBDBDD314722}" presName="node" presStyleLbl="alignAccFollowNode1" presStyleIdx="2" presStyleCnt="3" custLinFactNeighborX="1409" custLinFactNeighborY="809">
        <dgm:presLayoutVars>
          <dgm:bulletEnabled val="1"/>
        </dgm:presLayoutVars>
      </dgm:prSet>
      <dgm:spPr/>
    </dgm:pt>
  </dgm:ptLst>
  <dgm:cxnLst>
    <dgm:cxn modelId="{4321660B-F770-40B5-9423-16F35875F2EB}" type="presOf" srcId="{FBD4B3A4-CB48-45AA-9F8D-7AD030FE7D34}" destId="{6340CE5E-DD62-4C91-9EA9-7785B3072D6B}" srcOrd="0" destOrd="0" presId="urn:microsoft.com/office/officeart/2005/8/layout/lProcess3"/>
    <dgm:cxn modelId="{4A170F2C-3D99-4AE3-A2DF-E458EFFA247C}" srcId="{AAC8C635-6F66-4FE2-8B26-201F0351C333}" destId="{25ADE6C1-D323-4D10-BD7E-028ED9A93128}" srcOrd="0" destOrd="0" parTransId="{93129C86-2664-45C0-AA01-ADF6D3397B23}" sibTransId="{B7CB80AE-41AA-40BD-A85D-A74012180D23}"/>
    <dgm:cxn modelId="{0BF27634-4F67-4338-8DDB-DA5AE4A794BD}" srcId="{9B26367F-D6DA-42F5-8933-03A09EFBD6C5}" destId="{FBD4B3A4-CB48-45AA-9F8D-7AD030FE7D34}" srcOrd="2" destOrd="0" parTransId="{A9BB1F6C-1E8F-45A2-970D-1A928450F051}" sibTransId="{4022389A-FDC9-4BF2-928E-2E8A551D9857}"/>
    <dgm:cxn modelId="{870DCD47-F018-4690-96ED-8F3776A020BD}" type="presOf" srcId="{8B2142B2-D447-4C3F-9CF6-FE0EB25C317D}" destId="{84304C66-5CA5-4985-BCDA-09C5AC32985F}" srcOrd="0" destOrd="0" presId="urn:microsoft.com/office/officeart/2005/8/layout/lProcess3"/>
    <dgm:cxn modelId="{D93EE756-141A-4E12-9C16-41A2CD2CC13F}" type="presOf" srcId="{25ADE6C1-D323-4D10-BD7E-028ED9A93128}" destId="{9C560A57-43B2-49DB-B318-90FFC49ECAE7}" srcOrd="0" destOrd="0" presId="urn:microsoft.com/office/officeart/2005/8/layout/lProcess3"/>
    <dgm:cxn modelId="{4F00BB7F-CCDE-4ADA-ADC7-196639B354E2}" srcId="{8B2142B2-D447-4C3F-9CF6-FE0EB25C317D}" destId="{83B27F1F-0E45-41D5-8B04-8D4D4CBF6677}" srcOrd="0" destOrd="0" parTransId="{67C308B4-BB94-4705-8EE7-8AE97CC4624A}" sibTransId="{9DD232DA-31A2-484D-9D30-A59DD1186228}"/>
    <dgm:cxn modelId="{CB38F583-D25A-485C-80AE-2AF8E51C47D0}" type="presOf" srcId="{6BF519FC-AE51-478C-BD49-FBDBDD314722}" destId="{FF0D7C59-3CD3-42F3-8688-EA1397DED8D1}" srcOrd="0" destOrd="0" presId="urn:microsoft.com/office/officeart/2005/8/layout/lProcess3"/>
    <dgm:cxn modelId="{2E4DAE9F-F002-4CF2-9CA2-C5376AC00508}" type="presOf" srcId="{83B27F1F-0E45-41D5-8B04-8D4D4CBF6677}" destId="{8ABFD664-8113-4EFA-BF6C-4A7F229B3C0B}" srcOrd="0" destOrd="0" presId="urn:microsoft.com/office/officeart/2005/8/layout/lProcess3"/>
    <dgm:cxn modelId="{1130BEAD-EAAC-4365-8CDB-17C569D58DF4}" srcId="{9B26367F-D6DA-42F5-8933-03A09EFBD6C5}" destId="{AAC8C635-6F66-4FE2-8B26-201F0351C333}" srcOrd="1" destOrd="0" parTransId="{DB4DD7A1-0E7E-4034-BD67-ABCA20274041}" sibTransId="{A86F36DC-D6A6-401A-8D4E-8C5D3D62CA4C}"/>
    <dgm:cxn modelId="{9D2BD6C1-B77A-4307-AF90-DE0AE0D93A17}" srcId="{FBD4B3A4-CB48-45AA-9F8D-7AD030FE7D34}" destId="{6BF519FC-AE51-478C-BD49-FBDBDD314722}" srcOrd="0" destOrd="0" parTransId="{6CE0F9F0-AC63-4696-9FC3-5FC17F2854AC}" sibTransId="{6DD7A21E-DB4C-4F18-A1AF-53D113A900DC}"/>
    <dgm:cxn modelId="{00F7A9F0-01CD-44B0-A4BE-07670B9D9CD5}" srcId="{9B26367F-D6DA-42F5-8933-03A09EFBD6C5}" destId="{8B2142B2-D447-4C3F-9CF6-FE0EB25C317D}" srcOrd="0" destOrd="0" parTransId="{3FD2CF95-100E-4A82-97B5-263D563AC4AA}" sibTransId="{2C3FB869-25F9-49A4-B94D-D3152445F5AB}"/>
    <dgm:cxn modelId="{E895C4F3-3C04-427E-8995-34E051D1AF94}" type="presOf" srcId="{9B26367F-D6DA-42F5-8933-03A09EFBD6C5}" destId="{2E42EFB3-66C9-4959-9079-95B4487B8CEF}" srcOrd="0" destOrd="0" presId="urn:microsoft.com/office/officeart/2005/8/layout/lProcess3"/>
    <dgm:cxn modelId="{83D8B8F4-7569-4B74-9322-8CE792CC5A94}" type="presOf" srcId="{AAC8C635-6F66-4FE2-8B26-201F0351C333}" destId="{B7690F1F-6EA1-4DBA-9BE1-D646A44EA149}" srcOrd="0" destOrd="0" presId="urn:microsoft.com/office/officeart/2005/8/layout/lProcess3"/>
    <dgm:cxn modelId="{DFD04BFF-C743-4FE2-A7B9-87A59810AB69}" type="presParOf" srcId="{2E42EFB3-66C9-4959-9079-95B4487B8CEF}" destId="{C57E514D-9256-43F2-9BE0-40AB0476A231}" srcOrd="0" destOrd="0" presId="urn:microsoft.com/office/officeart/2005/8/layout/lProcess3"/>
    <dgm:cxn modelId="{52A766C3-C425-4F2F-A292-BFC1D332D48E}" type="presParOf" srcId="{C57E514D-9256-43F2-9BE0-40AB0476A231}" destId="{84304C66-5CA5-4985-BCDA-09C5AC32985F}" srcOrd="0" destOrd="0" presId="urn:microsoft.com/office/officeart/2005/8/layout/lProcess3"/>
    <dgm:cxn modelId="{98DD8D57-15A0-4678-96DF-DDC825DAFA15}" type="presParOf" srcId="{C57E514D-9256-43F2-9BE0-40AB0476A231}" destId="{24D4C094-38FC-46D5-BC43-55CCB01D144A}" srcOrd="1" destOrd="0" presId="urn:microsoft.com/office/officeart/2005/8/layout/lProcess3"/>
    <dgm:cxn modelId="{967F29D0-0E1A-4AD6-B7E1-6EA74947A5A7}" type="presParOf" srcId="{C57E514D-9256-43F2-9BE0-40AB0476A231}" destId="{8ABFD664-8113-4EFA-BF6C-4A7F229B3C0B}" srcOrd="2" destOrd="0" presId="urn:microsoft.com/office/officeart/2005/8/layout/lProcess3"/>
    <dgm:cxn modelId="{CCA9361B-C49C-4FEF-95D4-BFFEF343F7EE}" type="presParOf" srcId="{2E42EFB3-66C9-4959-9079-95B4487B8CEF}" destId="{D37E245F-BC48-43BB-AF41-5D2E489C4D7F}" srcOrd="1" destOrd="0" presId="urn:microsoft.com/office/officeart/2005/8/layout/lProcess3"/>
    <dgm:cxn modelId="{3E7C4D0A-4FF8-46E3-9D9E-73C785F38810}" type="presParOf" srcId="{2E42EFB3-66C9-4959-9079-95B4487B8CEF}" destId="{2AEB1BE7-253B-4D77-A02A-CDA4A22F198E}" srcOrd="2" destOrd="0" presId="urn:microsoft.com/office/officeart/2005/8/layout/lProcess3"/>
    <dgm:cxn modelId="{D8E6D3D2-7902-4FCC-94B7-5C9B2AEA8F8B}" type="presParOf" srcId="{2AEB1BE7-253B-4D77-A02A-CDA4A22F198E}" destId="{B7690F1F-6EA1-4DBA-9BE1-D646A44EA149}" srcOrd="0" destOrd="0" presId="urn:microsoft.com/office/officeart/2005/8/layout/lProcess3"/>
    <dgm:cxn modelId="{C8645152-8253-4D73-B754-97E47CFA9466}" type="presParOf" srcId="{2AEB1BE7-253B-4D77-A02A-CDA4A22F198E}" destId="{16D106FD-05C1-41C1-9772-2907E3054C04}" srcOrd="1" destOrd="0" presId="urn:microsoft.com/office/officeart/2005/8/layout/lProcess3"/>
    <dgm:cxn modelId="{838D1EE5-7832-44BA-BC06-DF95CD017A0E}" type="presParOf" srcId="{2AEB1BE7-253B-4D77-A02A-CDA4A22F198E}" destId="{9C560A57-43B2-49DB-B318-90FFC49ECAE7}" srcOrd="2" destOrd="0" presId="urn:microsoft.com/office/officeart/2005/8/layout/lProcess3"/>
    <dgm:cxn modelId="{618C479F-B766-4246-8AE7-735E3D61A293}" type="presParOf" srcId="{2E42EFB3-66C9-4959-9079-95B4487B8CEF}" destId="{8DE5EAEE-D219-41E2-A114-E84B63FB393F}" srcOrd="3" destOrd="0" presId="urn:microsoft.com/office/officeart/2005/8/layout/lProcess3"/>
    <dgm:cxn modelId="{337BED8E-3F61-4505-B75B-01746929A7ED}" type="presParOf" srcId="{2E42EFB3-66C9-4959-9079-95B4487B8CEF}" destId="{D1008A13-4D32-4FF6-B3AA-41F4C83B702A}" srcOrd="4" destOrd="0" presId="urn:microsoft.com/office/officeart/2005/8/layout/lProcess3"/>
    <dgm:cxn modelId="{20E9815F-1840-45AA-B46F-066278D8E461}" type="presParOf" srcId="{D1008A13-4D32-4FF6-B3AA-41F4C83B702A}" destId="{6340CE5E-DD62-4C91-9EA9-7785B3072D6B}" srcOrd="0" destOrd="0" presId="urn:microsoft.com/office/officeart/2005/8/layout/lProcess3"/>
    <dgm:cxn modelId="{D437547B-A6EE-4CCD-B062-69BB60270706}" type="presParOf" srcId="{D1008A13-4D32-4FF6-B3AA-41F4C83B702A}" destId="{3A42BA51-9D24-43B7-A64F-4926AB8C63E2}" srcOrd="1" destOrd="0" presId="urn:microsoft.com/office/officeart/2005/8/layout/lProcess3"/>
    <dgm:cxn modelId="{E06E8FAF-613B-4DF3-929F-6F8195EC4707}" type="presParOf" srcId="{D1008A13-4D32-4FF6-B3AA-41F4C83B702A}" destId="{FF0D7C59-3CD3-42F3-8688-EA1397DED8D1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304C66-5CA5-4985-BCDA-09C5AC32985F}">
      <dsp:nvSpPr>
        <dsp:cNvPr id="0" name=""/>
        <dsp:cNvSpPr/>
      </dsp:nvSpPr>
      <dsp:spPr>
        <a:xfrm>
          <a:off x="1072208" y="78"/>
          <a:ext cx="3567349" cy="142693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14605" rIns="0" bIns="1460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300" kern="1200" dirty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3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ДОХОДЫ, тыс.руб.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300" kern="1200" dirty="0"/>
        </a:p>
      </dsp:txBody>
      <dsp:txXfrm>
        <a:off x="1785678" y="78"/>
        <a:ext cx="2140410" cy="1426939"/>
      </dsp:txXfrm>
    </dsp:sp>
    <dsp:sp modelId="{8ABFD664-8113-4EFA-BF6C-4A7F229B3C0B}">
      <dsp:nvSpPr>
        <dsp:cNvPr id="0" name=""/>
        <dsp:cNvSpPr/>
      </dsp:nvSpPr>
      <dsp:spPr>
        <a:xfrm>
          <a:off x="4248473" y="72004"/>
          <a:ext cx="2960900" cy="118436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47 235,1</a:t>
          </a:r>
        </a:p>
      </dsp:txBody>
      <dsp:txXfrm>
        <a:off x="4840653" y="72004"/>
        <a:ext cx="1776540" cy="1184360"/>
      </dsp:txXfrm>
    </dsp:sp>
    <dsp:sp modelId="{B7690F1F-6EA1-4DBA-9BE1-D646A44EA149}">
      <dsp:nvSpPr>
        <dsp:cNvPr id="0" name=""/>
        <dsp:cNvSpPr/>
      </dsp:nvSpPr>
      <dsp:spPr>
        <a:xfrm>
          <a:off x="1072208" y="1626790"/>
          <a:ext cx="3567349" cy="142693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14605" rIns="0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b="1" i="1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РАСХОДЫ, тыс.руб.</a:t>
          </a:r>
        </a:p>
      </dsp:txBody>
      <dsp:txXfrm>
        <a:off x="1785678" y="1626790"/>
        <a:ext cx="2140410" cy="1426939"/>
      </dsp:txXfrm>
    </dsp:sp>
    <dsp:sp modelId="{9C560A57-43B2-49DB-B318-90FFC49ECAE7}">
      <dsp:nvSpPr>
        <dsp:cNvPr id="0" name=""/>
        <dsp:cNvSpPr/>
      </dsp:nvSpPr>
      <dsp:spPr>
        <a:xfrm>
          <a:off x="4141322" y="1712608"/>
          <a:ext cx="2960900" cy="118436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47 235,1</a:t>
          </a:r>
        </a:p>
      </dsp:txBody>
      <dsp:txXfrm>
        <a:off x="4733502" y="1712608"/>
        <a:ext cx="1776540" cy="1184360"/>
      </dsp:txXfrm>
    </dsp:sp>
    <dsp:sp modelId="{6340CE5E-DD62-4C91-9EA9-7785B3072D6B}">
      <dsp:nvSpPr>
        <dsp:cNvPr id="0" name=""/>
        <dsp:cNvSpPr/>
      </dsp:nvSpPr>
      <dsp:spPr>
        <a:xfrm>
          <a:off x="1072208" y="3253501"/>
          <a:ext cx="3567349" cy="142693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14605" rIns="0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ДЕФИЦИТ, тыс.руб.</a:t>
          </a:r>
        </a:p>
      </dsp:txBody>
      <dsp:txXfrm>
        <a:off x="1785678" y="3253501"/>
        <a:ext cx="2140410" cy="1426939"/>
      </dsp:txXfrm>
    </dsp:sp>
    <dsp:sp modelId="{FF0D7C59-3CD3-42F3-8688-EA1397DED8D1}">
      <dsp:nvSpPr>
        <dsp:cNvPr id="0" name=""/>
        <dsp:cNvSpPr/>
      </dsp:nvSpPr>
      <dsp:spPr>
        <a:xfrm>
          <a:off x="4182337" y="3384372"/>
          <a:ext cx="2960900" cy="118436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0,0</a:t>
          </a:r>
        </a:p>
      </dsp:txBody>
      <dsp:txXfrm>
        <a:off x="4774517" y="3384372"/>
        <a:ext cx="1776540" cy="11843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F1095D-997E-4847-8E7A-5B5F70D5CC4B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9155B1-4663-413B-9ABD-4E526D28414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9155B1-4663-413B-9ABD-4E526D28414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9155B1-4663-413B-9ABD-4E526D284146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9155B1-4663-413B-9ABD-4E526D28414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446783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0267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9401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6875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06452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9333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2028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71593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6565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5185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6794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5780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185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955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7496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180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2051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8791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  <p:sldLayoutId id="2147483838" r:id="rId12"/>
    <p:sldLayoutId id="2147483839" r:id="rId13"/>
    <p:sldLayoutId id="2147483840" r:id="rId14"/>
    <p:sldLayoutId id="2147483841" r:id="rId15"/>
    <p:sldLayoutId id="2147483842" r:id="rId16"/>
    <p:sldLayoutId id="214748384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chart" Target="../charts/chart3.xml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638"/>
            <a:ext cx="9144000" cy="684907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551" y="11568"/>
            <a:ext cx="7099663" cy="2520280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сельского поселения Хулимсунт</a:t>
            </a:r>
            <a:b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2023-2024 годы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56992"/>
            <a:ext cx="6440760" cy="1727306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7704667" cy="1981200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сельского поселения Хулимсунт на 2023 год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Доходы, тыс.руб.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0072654"/>
              </p:ext>
            </p:extLst>
          </p:nvPr>
        </p:nvGraphicFramePr>
        <p:xfrm>
          <a:off x="611560" y="1628800"/>
          <a:ext cx="8219256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2133" y="15496"/>
            <a:ext cx="7704667" cy="1981200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сельского поселения Хулимсунт на 2023 год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Расходы, тыс.руб.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3233121"/>
              </p:ext>
            </p:extLst>
          </p:nvPr>
        </p:nvGraphicFramePr>
        <p:xfrm>
          <a:off x="467544" y="1628800"/>
          <a:ext cx="8219256" cy="4925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0125" y="116632"/>
            <a:ext cx="7704667" cy="1981200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сельского поселения Хулимсунт на 2023 год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556792"/>
          <a:ext cx="8219256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4010346780"/>
              </p:ext>
            </p:extLst>
          </p:nvPr>
        </p:nvGraphicFramePr>
        <p:xfrm>
          <a:off x="611560" y="1844824"/>
          <a:ext cx="8208912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сельского поселения Хулимсунт на 2023 год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доходы, тыс.руб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6374995"/>
              </p:ext>
            </p:extLst>
          </p:nvPr>
        </p:nvGraphicFramePr>
        <p:xfrm>
          <a:off x="457200" y="1988840"/>
          <a:ext cx="8013576" cy="44204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2048" y="339262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сельского поселения Хулимсунт на 2023 год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 доходы, тыс.руб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2858140"/>
              </p:ext>
            </p:extLst>
          </p:nvPr>
        </p:nvGraphicFramePr>
        <p:xfrm>
          <a:off x="642392" y="1988840"/>
          <a:ext cx="7859216" cy="4349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621056"/>
              </p:ext>
            </p:extLst>
          </p:nvPr>
        </p:nvGraphicFramePr>
        <p:xfrm>
          <a:off x="395536" y="44624"/>
          <a:ext cx="8352930" cy="55168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6805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2447">
                <a:tc>
                  <a:txBody>
                    <a:bodyPr/>
                    <a:lstStyle/>
                    <a:p>
                      <a:pPr algn="ctr"/>
                      <a:r>
                        <a:rPr lang="ru-RU" sz="1600" i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муниципальной программы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i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</a:p>
                    <a:p>
                      <a:pPr algn="ctr"/>
                      <a:r>
                        <a:rPr lang="ru-RU" sz="1600" i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(тыс.руб.)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i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 (тыс.руб.)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i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 (тыс.руб.)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2447"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</a:t>
                      </a:r>
                      <a:r>
                        <a:rPr lang="ru-RU" sz="11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программа  «Совершенствование муниципального управления в сельском поселении Хулимсунт»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34 515,0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36 226,3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33 623,8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8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</a:t>
                      </a:r>
                      <a:r>
                        <a:rPr lang="ru-RU" sz="11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программа «Защита населения и территории от чрезвычайных ситуаций, обеспечения пожарной безопасности в сельском поселении Хулимсунт»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24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</a:t>
                      </a:r>
                      <a:r>
                        <a:rPr lang="ru-RU" sz="11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программа «Управление муниципальным имуществом в сельском поселении Хулимсунт»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1 224,7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855,0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855,0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24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</a:t>
                      </a:r>
                      <a:r>
                        <a:rPr lang="ru-RU" sz="11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программа «Обеспечение прав и законных интересов населения сельского поселения Хулимсунт в отдельных сферах жизнедеятельности»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24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</a:t>
                      </a:r>
                      <a:r>
                        <a:rPr lang="ru-RU" sz="11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программа «Содействие занятости населения на территории  сельского поселения Хулимсунт» 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4 075,7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4 075,7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4 075,7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24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</a:t>
                      </a:r>
                      <a:r>
                        <a:rPr lang="ru-RU" sz="11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программа «Развитие транспортной системы сельского поселения Хулимсунт»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4 313,4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4 619,2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4 619,2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24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</a:t>
                      </a:r>
                      <a:r>
                        <a:rPr lang="ru-RU" sz="11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программа «Информационное общество сельского поселения Хулимсунт»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1 160,0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1 160,0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1 160,0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24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</a:t>
                      </a:r>
                      <a:r>
                        <a:rPr lang="ru-RU" sz="11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программа «Развитие жилищно-коммунального комплекса и повышение энергетической эффективности в сельском поселении Хулимсунт»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5 434,8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24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</a:t>
                      </a:r>
                      <a:r>
                        <a:rPr lang="ru-RU" sz="11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программа «Благоустройство территории сельского поселения Хулимсунт» 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2447">
                <a:tc>
                  <a:txBody>
                    <a:bodyPr/>
                    <a:lstStyle/>
                    <a:p>
                      <a:pPr algn="l"/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Непрограммные расходы </a:t>
                      </a:r>
                      <a:r>
                        <a:rPr lang="ru-RU" sz="11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(Резервный фонд, ВУС, Выборы (2023), Условно-утвержденные расходы (только 2024-2025) </a:t>
                      </a:r>
                    </a:p>
                    <a:p>
                      <a:pPr algn="l"/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1 272,3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1 845,5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3 033,4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EECC24CE-16BE-4DAE-8E36-D0C8EA2C36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459783"/>
              </p:ext>
            </p:extLst>
          </p:nvPr>
        </p:nvGraphicFramePr>
        <p:xfrm>
          <a:off x="395534" y="5389591"/>
          <a:ext cx="8352928" cy="343665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6805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3665">
                <a:tc>
                  <a:txBody>
                    <a:bodyPr/>
                    <a:lstStyle/>
                    <a:p>
                      <a:pPr algn="l"/>
                      <a:r>
                        <a:rPr lang="ru-RU" sz="12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47 235,1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54 880,5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48 091,1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2664296" cy="2232248"/>
          </a:xfrm>
        </p:spPr>
        <p:txBody>
          <a:bodyPr>
            <a:normAutofit/>
          </a:bodyPr>
          <a:lstStyle/>
          <a:p>
            <a:br>
              <a:rPr lang="ru-RU" dirty="0"/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11560" y="4005064"/>
            <a:ext cx="5008309" cy="201622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6000" b="1" i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Благодарим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6000" b="1" i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внимание!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458</TotalTime>
  <Words>389</Words>
  <Application>Microsoft Office PowerPoint</Application>
  <PresentationFormat>Экран (4:3)</PresentationFormat>
  <Paragraphs>89</Paragraphs>
  <Slides>8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Corbel</vt:lpstr>
      <vt:lpstr>Times New Roman</vt:lpstr>
      <vt:lpstr>Параллакс</vt:lpstr>
      <vt:lpstr>Бюджет сельского поселения Хулимсунт на 2023-2024 годы</vt:lpstr>
      <vt:lpstr>Бюджет сельского поселения Хулимсунт на 2023 год Доходы, тыс.руб.</vt:lpstr>
      <vt:lpstr>Бюджет сельского поселения Хулимсунт на 2023 год Расходы, тыс.руб.</vt:lpstr>
      <vt:lpstr>Бюджет сельского поселения Хулимсунт на 2023 год </vt:lpstr>
      <vt:lpstr>Бюджет сельского поселения Хулимсунт на 2023 год Налоговые доходы, тыс.руб </vt:lpstr>
      <vt:lpstr>Бюджет сельского поселения Хулимсунт на 2023 год Безвозмездные  доходы, тыс.руб </vt:lpstr>
      <vt:lpstr>Презентация PowerPoint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сельского поселения Хулимсунт</dc:title>
  <dc:creator>Экономист</dc:creator>
  <cp:lastModifiedBy>Кристина Денисова</cp:lastModifiedBy>
  <cp:revision>59</cp:revision>
  <dcterms:modified xsi:type="dcterms:W3CDTF">2022-12-05T06:43:22Z</dcterms:modified>
</cp:coreProperties>
</file>