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7" r:id="rId1"/>
  </p:sldMasterIdLst>
  <p:notesMasterIdLst>
    <p:notesMasterId r:id="rId10"/>
  </p:notesMasterIdLst>
  <p:sldIdLst>
    <p:sldId id="391" r:id="rId2"/>
    <p:sldId id="412" r:id="rId3"/>
    <p:sldId id="415" r:id="rId4"/>
    <p:sldId id="414" r:id="rId5"/>
    <p:sldId id="416" r:id="rId6"/>
    <p:sldId id="417" r:id="rId7"/>
    <p:sldId id="418" r:id="rId8"/>
    <p:sldId id="419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8E4120B-CFC5-4017-BAB3-C90C69925D48}">
          <p14:sldIdLst>
            <p14:sldId id="391"/>
            <p14:sldId id="412"/>
            <p14:sldId id="415"/>
            <p14:sldId id="414"/>
            <p14:sldId id="416"/>
            <p14:sldId id="417"/>
            <p14:sldId id="418"/>
            <p14:sldId id="41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720">
          <p15:clr>
            <a:srgbClr val="A4A3A4"/>
          </p15:clr>
        </p15:guide>
        <p15:guide id="4" orient="horz" pos="1239">
          <p15:clr>
            <a:srgbClr val="A4A3A4"/>
          </p15:clr>
        </p15:guide>
        <p15:guide id="5" orient="horz" pos="2059">
          <p15:clr>
            <a:srgbClr val="A4A3A4"/>
          </p15:clr>
        </p15:guide>
        <p15:guide id="6" orient="horz" pos="2720">
          <p15:clr>
            <a:srgbClr val="A4A3A4"/>
          </p15:clr>
        </p15:guide>
        <p15:guide id="7" orient="horz" pos="2155">
          <p15:clr>
            <a:srgbClr val="A4A3A4"/>
          </p15:clr>
        </p15:guide>
        <p15:guide id="8" orient="horz" pos="3344">
          <p15:clr>
            <a:srgbClr val="A4A3A4"/>
          </p15:clr>
        </p15:guide>
        <p15:guide id="9" orient="horz" pos="4006">
          <p15:clr>
            <a:srgbClr val="A4A3A4"/>
          </p15:clr>
        </p15:guide>
        <p15:guide id="10" orient="horz" pos="1377">
          <p15:clr>
            <a:srgbClr val="A4A3A4"/>
          </p15:clr>
        </p15:guide>
        <p15:guide id="11" orient="horz" pos="3469">
          <p15:clr>
            <a:srgbClr val="A4A3A4"/>
          </p15:clr>
        </p15:guide>
        <p15:guide id="12" orient="horz" pos="3497">
          <p15:clr>
            <a:srgbClr val="A4A3A4"/>
          </p15:clr>
        </p15:guide>
        <p15:guide id="13" pos="2887">
          <p15:clr>
            <a:srgbClr val="A4A3A4"/>
          </p15:clr>
        </p15:guide>
        <p15:guide id="14" pos="556">
          <p15:clr>
            <a:srgbClr val="A4A3A4"/>
          </p15:clr>
        </p15:guide>
        <p15:guide id="15" pos="988">
          <p15:clr>
            <a:srgbClr val="A4A3A4"/>
          </p15:clr>
        </p15:guide>
        <p15:guide id="16" pos="1691">
          <p15:clr>
            <a:srgbClr val="A4A3A4"/>
          </p15:clr>
        </p15:guide>
        <p15:guide id="17" pos="113">
          <p15:clr>
            <a:srgbClr val="A4A3A4"/>
          </p15:clr>
        </p15:guide>
        <p15:guide id="18" pos="3196">
          <p15:clr>
            <a:srgbClr val="A4A3A4"/>
          </p15:clr>
        </p15:guide>
        <p15:guide id="19" pos="1992">
          <p15:clr>
            <a:srgbClr val="A4A3A4"/>
          </p15:clr>
        </p15:guide>
        <p15:guide id="20" pos="3620">
          <p15:clr>
            <a:srgbClr val="A4A3A4"/>
          </p15:clr>
        </p15:guide>
        <p15:guide id="21" orient="horz" pos="468">
          <p15:clr>
            <a:srgbClr val="A4A3A4"/>
          </p15:clr>
        </p15:guide>
        <p15:guide id="22" orient="horz" pos="961">
          <p15:clr>
            <a:srgbClr val="A4A3A4"/>
          </p15:clr>
        </p15:guide>
        <p15:guide id="23" pos="247">
          <p15:clr>
            <a:srgbClr val="A4A3A4"/>
          </p15:clr>
        </p15:guide>
        <p15:guide id="24" pos="2875">
          <p15:clr>
            <a:srgbClr val="A4A3A4"/>
          </p15:clr>
        </p15:guide>
        <p15:guide id="25" pos="5342">
          <p15:clr>
            <a:srgbClr val="A4A3A4"/>
          </p15:clr>
        </p15:guide>
        <p15:guide id="26" pos="5348">
          <p15:clr>
            <a:srgbClr val="A4A3A4"/>
          </p15:clr>
        </p15:guide>
        <p15:guide id="27" orient="horz" pos="40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88DA"/>
    <a:srgbClr val="73B0F4"/>
    <a:srgbClr val="02A043"/>
    <a:srgbClr val="10DA45"/>
    <a:srgbClr val="0033CC"/>
    <a:srgbClr val="203864"/>
    <a:srgbClr val="FF5050"/>
    <a:srgbClr val="FF0000"/>
    <a:srgbClr val="99003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71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-1608" y="-108"/>
      </p:cViewPr>
      <p:guideLst>
        <p:guide orient="horz" pos="2160"/>
        <p:guide orient="horz" pos="720"/>
        <p:guide orient="horz" pos="1239"/>
        <p:guide orient="horz" pos="2059"/>
        <p:guide orient="horz" pos="2720"/>
        <p:guide orient="horz" pos="2155"/>
        <p:guide orient="horz" pos="3344"/>
        <p:guide orient="horz" pos="4006"/>
        <p:guide orient="horz" pos="1377"/>
        <p:guide orient="horz" pos="3469"/>
        <p:guide orient="horz" pos="3497"/>
        <p:guide orient="horz" pos="468"/>
        <p:guide orient="horz" pos="961"/>
        <p:guide orient="horz" pos="4007"/>
        <p:guide pos="2880"/>
        <p:guide pos="2887"/>
        <p:guide pos="556"/>
        <p:guide pos="988"/>
        <p:guide pos="1691"/>
        <p:guide pos="113"/>
        <p:guide pos="3196"/>
        <p:guide pos="1992"/>
        <p:guide pos="3620"/>
        <p:guide pos="247"/>
        <p:guide pos="2875"/>
        <p:guide pos="5342"/>
        <p:guide pos="53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2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8EB18BAC-0001-41CA-B746-893DB5BDCA3A}" type="datetimeFigureOut">
              <a:rPr lang="ru-RU" smtClean="0"/>
              <a:t>05.10.2022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1" rIns="91422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1" y="4716467"/>
            <a:ext cx="5438774" cy="4467225"/>
          </a:xfrm>
          <a:prstGeom prst="rect">
            <a:avLst/>
          </a:prstGeom>
        </p:spPr>
        <p:txBody>
          <a:bodyPr vert="horz" lIns="91422" tIns="45711" rIns="91422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A20BBCDB-F255-4550-BD41-8AB72C3657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7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6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36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5988" y="744538"/>
            <a:ext cx="49657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40AB9-8D1E-466C-B315-3A25EA2BFA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23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0576022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2E994-FAB0-45BA-B495-1BCE9F775A99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7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DFF-4EBC-4ADA-AA18-06305A81D4ED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0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11;p2"/>
          <p:cNvGrpSpPr/>
          <p:nvPr userDrawn="1"/>
        </p:nvGrpSpPr>
        <p:grpSpPr>
          <a:xfrm>
            <a:off x="4" y="-7086"/>
            <a:ext cx="9158065" cy="6865089"/>
            <a:chOff x="0" y="-7089"/>
            <a:chExt cx="8661399" cy="5150589"/>
          </a:xfrm>
        </p:grpSpPr>
        <p:sp>
          <p:nvSpPr>
            <p:cNvPr id="8" name="Google Shape;12;p2"/>
            <p:cNvSpPr/>
            <p:nvPr/>
          </p:nvSpPr>
          <p:spPr>
            <a:xfrm>
              <a:off x="0" y="0"/>
              <a:ext cx="2723393" cy="5143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sp>
          <p:nvSpPr>
            <p:cNvPr id="9" name="Google Shape;13;p2"/>
            <p:cNvSpPr/>
            <p:nvPr/>
          </p:nvSpPr>
          <p:spPr>
            <a:xfrm rot="10800000" flipH="1">
              <a:off x="2723393" y="-7089"/>
              <a:ext cx="5938006" cy="5143500"/>
            </a:xfrm>
            <a:prstGeom prst="rt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Google Shape;14;p2"/>
          <p:cNvGrpSpPr/>
          <p:nvPr userDrawn="1"/>
        </p:nvGrpSpPr>
        <p:grpSpPr>
          <a:xfrm rot="10800000" flipH="1">
            <a:off x="0" y="1555982"/>
            <a:ext cx="9144000" cy="3890311"/>
            <a:chOff x="-8178042" y="-4493254"/>
            <a:chExt cx="19483601" cy="6522736"/>
          </a:xfrm>
        </p:grpSpPr>
        <p:sp>
          <p:nvSpPr>
            <p:cNvPr id="11" name="Google Shape;15;p2"/>
            <p:cNvSpPr/>
            <p:nvPr/>
          </p:nvSpPr>
          <p:spPr>
            <a:xfrm>
              <a:off x="-8178042" y="-4493118"/>
              <a:ext cx="10921072" cy="65226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2" name="Google Shape;16;p2"/>
            <p:cNvSpPr/>
            <p:nvPr/>
          </p:nvSpPr>
          <p:spPr>
            <a:xfrm>
              <a:off x="2743032" y="-4493254"/>
              <a:ext cx="8562527" cy="6522600"/>
            </a:xfrm>
            <a:prstGeom prst="rtTriangle">
              <a:avLst/>
            </a:pr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3" name="Google Shape;17;p2"/>
          <p:cNvGrpSpPr/>
          <p:nvPr userDrawn="1"/>
        </p:nvGrpSpPr>
        <p:grpSpPr>
          <a:xfrm>
            <a:off x="2799349" y="6131201"/>
            <a:ext cx="6358718" cy="432996"/>
            <a:chOff x="5582265" y="4646738"/>
            <a:chExt cx="5480829" cy="432996"/>
          </a:xfrm>
          <a:solidFill>
            <a:srgbClr val="00B050"/>
          </a:solidFill>
        </p:grpSpPr>
        <p:sp>
          <p:nvSpPr>
            <p:cNvPr id="14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>
                <a:solidFill>
                  <a:prstClr val="black"/>
                </a:solidFill>
              </a:endParaRPr>
            </a:p>
          </p:txBody>
        </p:sp>
        <p:grpSp>
          <p:nvGrpSpPr>
            <p:cNvPr id="15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  <a:grpFill/>
          </p:grpSpPr>
          <p:sp>
            <p:nvSpPr>
              <p:cNvPr id="16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18" name="Google Shape;22;p2"/>
          <p:cNvSpPr txBox="1">
            <a:spLocks noGrp="1"/>
          </p:cNvSpPr>
          <p:nvPr>
            <p:ph type="ctrTitle"/>
          </p:nvPr>
        </p:nvSpPr>
        <p:spPr>
          <a:xfrm>
            <a:off x="565486" y="1908893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sp>
        <p:nvSpPr>
          <p:cNvPr id="19" name="Google Shape;10;p2"/>
          <p:cNvSpPr/>
          <p:nvPr userDrawn="1"/>
        </p:nvSpPr>
        <p:spPr>
          <a:xfrm>
            <a:off x="7692190" y="1122994"/>
            <a:ext cx="1448370" cy="432900"/>
          </a:xfrm>
          <a:prstGeom prst="triangle">
            <a:avLst>
              <a:gd name="adj" fmla="val 27182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prstClr val="black"/>
              </a:solidFill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0" name="组合 29"/>
          <p:cNvGrpSpPr>
            <a:grpSpLocks/>
          </p:cNvGrpSpPr>
          <p:nvPr userDrawn="1"/>
        </p:nvGrpSpPr>
        <p:grpSpPr bwMode="auto">
          <a:xfrm>
            <a:off x="146085" y="170277"/>
            <a:ext cx="358775" cy="360363"/>
            <a:chOff x="0" y="0"/>
            <a:chExt cx="302558" cy="314067"/>
          </a:xfrm>
          <a:solidFill>
            <a:srgbClr val="00B050"/>
          </a:solidFill>
        </p:grpSpPr>
        <p:sp>
          <p:nvSpPr>
            <p:cNvPr id="21" name="矩形 30"/>
            <p:cNvSpPr>
              <a:spLocks noChangeArrowheads="1"/>
            </p:cNvSpPr>
            <p:nvPr/>
          </p:nvSpPr>
          <p:spPr bwMode="auto">
            <a:xfrm>
              <a:off x="0" y="0"/>
              <a:ext cx="252000" cy="2520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2" name="矩形 31"/>
            <p:cNvSpPr>
              <a:spLocks noChangeArrowheads="1"/>
            </p:cNvSpPr>
            <p:nvPr/>
          </p:nvSpPr>
          <p:spPr bwMode="auto">
            <a:xfrm>
              <a:off x="122558" y="134067"/>
              <a:ext cx="180000" cy="1800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</a:pPr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804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22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10/5/2022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1021055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6A95-B37F-4582-96C9-0A60EB6C2BF5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9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0AD6-F084-4482-90C6-B6A46E9EEF8A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499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EB71-20B3-4334-AACB-121ABC355832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94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04632-C8A9-4EDB-8E8E-2F1F8BD730C5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5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318B0-0133-4F93-89EA-978AD7316DBB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79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D681-2E36-45A3-944F-5F2D9B3E4D5A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64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C8977-5066-45A9-8B9B-D36C55B65C58}" type="datetime1">
              <a:rPr lang="en-US" smtClean="0">
                <a:solidFill>
                  <a:prstClr val="black"/>
                </a:solidFill>
              </a:rPr>
              <a:t>10/5/2022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5CB4-1A70-4011-82FB-1F9D1DBC82BE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1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10/5/2022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4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  <p:sldLayoutId id="2147483817" r:id="rId12"/>
    <p:sldLayoutId id="214748381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5.png"/><Relationship Id="rId5" Type="http://schemas.microsoft.com/office/2007/relationships/hdphoto" Target="../media/hdphoto2.wdp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23000" r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="" xmlns:a16="http://schemas.microsoft.com/office/drawing/2014/main" id="{7EC25E79-69F1-4C15-99AF-A1FE4E9DF738}"/>
              </a:ext>
            </a:extLst>
          </p:cNvPr>
          <p:cNvSpPr txBox="1">
            <a:spLocks/>
          </p:cNvSpPr>
          <p:nvPr/>
        </p:nvSpPr>
        <p:spPr>
          <a:xfrm>
            <a:off x="1716948" y="4871991"/>
            <a:ext cx="5702039" cy="6955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ru-RU" sz="1800" dirty="0">
              <a:solidFill>
                <a:schemeClr val="accent5">
                  <a:lumMod val="5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32120" y="2392434"/>
            <a:ext cx="6443134" cy="193403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Autofit/>
          </a:bodyPr>
          <a:lstStyle/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Меры поддержки </a:t>
            </a: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граждан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Российской Федерации,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призванных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</a:rPr>
              <a:t>на военную службу </a:t>
            </a:r>
            <a:endParaRPr lang="ru-R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по мобилизации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>
                <a:solidFill>
                  <a:schemeClr val="bg1"/>
                </a:solidFill>
              </a:r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967" y="237369"/>
            <a:ext cx="9108000" cy="468568"/>
          </a:xfrm>
          <a:prstGeom prst="rect">
            <a:avLst/>
          </a:prstGeom>
          <a:solidFill>
            <a:srgbClr val="4A88DA">
              <a:alpha val="1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rgbClr val="4A88DA"/>
                </a:solidFill>
                <a:latin typeface="+mj-lt"/>
              </a:rPr>
              <a:t>   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ХАНТЫ-МАНСИЙСКИЙ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АВТОНОМНЫЙ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ОКРУГ-ЮГРА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-228600" y="265146"/>
            <a:ext cx="422306" cy="413013"/>
            <a:chOff x="-167243" y="165613"/>
            <a:chExt cx="361170" cy="353223"/>
          </a:xfrm>
        </p:grpSpPr>
        <p:sp>
          <p:nvSpPr>
            <p:cNvPr id="9" name="Овал 8"/>
            <p:cNvSpPr/>
            <p:nvPr/>
          </p:nvSpPr>
          <p:spPr>
            <a:xfrm rot="2700000">
              <a:off x="-163270" y="161640"/>
              <a:ext cx="353223" cy="361170"/>
            </a:xfrm>
            <a:prstGeom prst="ellipse">
              <a:avLst/>
            </a:prstGeom>
            <a:solidFill>
              <a:srgbClr val="4A88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  <p:sp>
          <p:nvSpPr>
            <p:cNvPr id="10" name="Овал 9"/>
            <p:cNvSpPr/>
            <p:nvPr/>
          </p:nvSpPr>
          <p:spPr>
            <a:xfrm rot="2700000">
              <a:off x="-103198" y="218934"/>
              <a:ext cx="233076" cy="238320"/>
            </a:xfrm>
            <a:prstGeom prst="ellipse">
              <a:avLst/>
            </a:prstGeom>
            <a:solidFill>
              <a:srgbClr val="73B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  <p:sp>
          <p:nvSpPr>
            <p:cNvPr id="11" name="Овал 10"/>
            <p:cNvSpPr/>
            <p:nvPr/>
          </p:nvSpPr>
          <p:spPr>
            <a:xfrm rot="2700000">
              <a:off x="-59772" y="268764"/>
              <a:ext cx="135608" cy="138659"/>
            </a:xfrm>
            <a:prstGeom prst="ellipse">
              <a:avLst/>
            </a:prstGeom>
            <a:solidFill>
              <a:srgbClr val="C2DD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91" dirty="0"/>
            </a:p>
          </p:txBody>
        </p:sp>
      </p:grpSp>
    </p:spTree>
    <p:extLst>
      <p:ext uri="{BB962C8B-B14F-4D97-AF65-F5344CB8AC3E}">
        <p14:creationId xmlns:p14="http://schemas.microsoft.com/office/powerpoint/2010/main" val="46186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Прямоугольник 56"/>
          <p:cNvSpPr/>
          <p:nvPr/>
        </p:nvSpPr>
        <p:spPr>
          <a:xfrm>
            <a:off x="391140" y="4849342"/>
            <a:ext cx="2698261" cy="1754326"/>
          </a:xfrm>
          <a:prstGeom prst="rect">
            <a:avLst/>
          </a:prstGeom>
          <a:solidFill>
            <a:schemeClr val="bg1"/>
          </a:solidFill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AutoShape 3"/>
          <p:cNvSpPr>
            <a:spLocks noChangeArrowheads="1"/>
          </p:cNvSpPr>
          <p:nvPr/>
        </p:nvSpPr>
        <p:spPr bwMode="gray">
          <a:xfrm>
            <a:off x="3157478" y="4849342"/>
            <a:ext cx="517055" cy="1754326"/>
          </a:xfrm>
          <a:prstGeom prst="rightArrow">
            <a:avLst>
              <a:gd name="adj1" fmla="val 54544"/>
              <a:gd name="adj2" fmla="val 100000"/>
            </a:avLst>
          </a:prstGeom>
          <a:gradFill>
            <a:gsLst>
              <a:gs pos="0">
                <a:srgbClr val="DDEBCF"/>
              </a:gs>
              <a:gs pos="97000">
                <a:srgbClr val="9CB86E"/>
              </a:gs>
              <a:gs pos="100000">
                <a:srgbClr val="156B13"/>
              </a:gs>
            </a:gsLst>
            <a:lin ang="0" scaled="0"/>
          </a:gradFill>
          <a:ln w="9525">
            <a:noFill/>
            <a:miter lim="800000"/>
            <a:headEnd/>
            <a:tailEnd/>
          </a:ln>
          <a:effectLst/>
        </p:spPr>
        <p:txBody>
          <a:bodyPr vert="wordArtVert" wrap="none" anchor="ctr"/>
          <a:lstStyle/>
          <a:p>
            <a:endParaRPr lang="ru-RU" dirty="0"/>
          </a:p>
        </p:txBody>
      </p:sp>
      <p:pic>
        <p:nvPicPr>
          <p:cNvPr id="48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533" y="4877948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23000" y="6421105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91141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МЕРЫ ПОДДЕРЖКИ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218027" y="1575072"/>
            <a:ext cx="2470060" cy="89062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Сохранение рабочих мест </a:t>
            </a: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на время службы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  <a:p>
            <a:pPr algn="l"/>
            <a:endParaRPr lang="ru-RU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0" name="AutoShape 2" descr="Получить деньги 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9450" y="1328928"/>
            <a:ext cx="685910" cy="390144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1757" y="1267667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89401" y="1590272"/>
            <a:ext cx="2700000" cy="985055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t">
            <a:no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Денежное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содержание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=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денежное содержание военнослужащих, проходящих военную службу в Вооруженных Силах Российской Федерации по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контракту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AutoShape 5" descr="https://cdn-icons-png.flaticon.com/512/6185/6185373.pn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3183653" y="1559664"/>
            <a:ext cx="28560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250 000 рублей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- при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получении из воинских частей именных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списков мобилизованных;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250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 000 рублей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- по окончании периода частичной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мобилизации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9400" y="1388533"/>
            <a:ext cx="676541" cy="694267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7659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271757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AutoShape 2" descr="https://cdn-icons-png.flaticon.com/512/2565/2565625.pn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533" y="1215072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6129867" y="1193800"/>
            <a:ext cx="2700000" cy="1381527"/>
          </a:xfrm>
          <a:prstGeom prst="rect">
            <a:avLst/>
          </a:prstGeom>
          <a:noFill/>
          <a:ln w="6350">
            <a:solidFill>
              <a:srgbClr val="4A88D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89400" y="3283418"/>
            <a:ext cx="2698261" cy="1396434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9400" y="3685662"/>
            <a:ext cx="270000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оциальные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услуги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, включая оказание социально-психологической и социально-педагогической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помощи 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бесплатно до окончания периода мобилизации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133" y="3321468"/>
            <a:ext cx="360000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Прямоугольник 39"/>
          <p:cNvSpPr/>
          <p:nvPr/>
        </p:nvSpPr>
        <p:spPr>
          <a:xfrm>
            <a:off x="3297379" y="3274952"/>
            <a:ext cx="2700000" cy="1404899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332658" y="3769587"/>
            <a:ext cx="26109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100%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компенсация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родительской платы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за присмотр и уход в дошкольных образовательных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организациях</a:t>
            </a:r>
            <a:endParaRPr lang="ru-RU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2" name="Picture 15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5395" b="91579" l="4643" r="99405">
                        <a14:foregroundMark x1="74286" y1="43684" x2="68095" y2="47895"/>
                        <a14:foregroundMark x1="54881" y1="27105" x2="50476" y2="31974"/>
                        <a14:foregroundMark x1="55476" y1="39605" x2="54286" y2="37500"/>
                        <a14:foregroundMark x1="46667" y1="27105" x2="46071" y2="305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053" y="3301587"/>
            <a:ext cx="517264" cy="4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Прямоугольник 42"/>
          <p:cNvSpPr/>
          <p:nvPr/>
        </p:nvSpPr>
        <p:spPr>
          <a:xfrm>
            <a:off x="6137056" y="3261420"/>
            <a:ext cx="2700000" cy="1404899"/>
          </a:xfrm>
          <a:prstGeom prst="rect">
            <a:avLst/>
          </a:prstGeom>
          <a:noFill/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227292" y="3795385"/>
            <a:ext cx="25051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обучающихся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общеобразовательных организациях бесплатным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двухразовым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горячим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питанием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38694" y="4849342"/>
            <a:ext cx="5016452" cy="1754326"/>
          </a:xfrm>
          <a:prstGeom prst="rect">
            <a:avLst/>
          </a:prstGeom>
          <a:ln w="6350">
            <a:solidFill>
              <a:srgbClr val="02A043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один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или оба родителя военнослужащие, сотрудники федеральных органов исполнительной власти и федеральных государственных органов, сотрудники органов внутренних дел Российской Федерации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принимающие (принимавшие) участие в специальной военной операции на территориях ДНР, ЛНР и Украины, сотрудники УИС РФ, выполняющие (выполнявшие) возложенные на них задачи на указанных территориях в период проведения специальной военной операции, в том числе погибшие (умершие) при исполнении обязанностей военной службы (службы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ятиугольник 24"/>
          <p:cNvSpPr/>
          <p:nvPr/>
        </p:nvSpPr>
        <p:spPr>
          <a:xfrm rot="5400000">
            <a:off x="4422095" y="-3284094"/>
            <a:ext cx="361999" cy="8439721"/>
          </a:xfrm>
          <a:prstGeom prst="homePlate">
            <a:avLst>
              <a:gd name="adj" fmla="val 45322"/>
            </a:avLst>
          </a:prstGeom>
          <a:solidFill>
            <a:srgbClr val="4A88DA"/>
          </a:solidFill>
          <a:ln>
            <a:solidFill>
              <a:srgbClr val="4A88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МОБИЛИЗОВАННЫМ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2" name="Пятиугольник 51"/>
          <p:cNvSpPr/>
          <p:nvPr/>
        </p:nvSpPr>
        <p:spPr>
          <a:xfrm rot="5400000">
            <a:off x="4413627" y="-1243628"/>
            <a:ext cx="361999" cy="8439721"/>
          </a:xfrm>
          <a:prstGeom prst="homePlate">
            <a:avLst>
              <a:gd name="adj" fmla="val 45322"/>
            </a:avLst>
          </a:prstGeom>
          <a:solidFill>
            <a:srgbClr val="02A043"/>
          </a:solidFill>
          <a:ln>
            <a:solidFill>
              <a:srgbClr val="02A043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ЧЛЕНАМ СЕМЕЙ МОБИЛИЗОВАННЫХ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579" y="1249667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389401" y="5218673"/>
            <a:ext cx="26497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единовременная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100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 000 рублей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 на каждого ребенка в возрасте до 21 года, поступающего на обучение по образовательным программам высшего образования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программам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бакалавриата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программам </a:t>
            </a:r>
            <a:r>
              <a:rPr lang="ru-RU" sz="1200" dirty="0" err="1">
                <a:solidFill>
                  <a:schemeClr val="tx2">
                    <a:lumMod val="75000"/>
                  </a:schemeClr>
                </a:solidFill>
              </a:rPr>
              <a:t>специалитета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) </a:t>
            </a:r>
            <a:endParaRPr lang="ru-RU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5057" y="3337587"/>
            <a:ext cx="396000" cy="3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777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21022" y="1263134"/>
            <a:ext cx="2261244" cy="715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ВЕТЕРАНАМ БОЕВЫХ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ДЕЙСТВИЙ И ДОБРОВОЛЬЦАМ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166462" y="6533614"/>
            <a:ext cx="2075795" cy="390548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91141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МЕРЫ ПОДДЕРЖКИ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 rot="5400000">
            <a:off x="1821605" y="-920281"/>
            <a:ext cx="877729" cy="4204683"/>
          </a:xfrm>
          <a:prstGeom prst="homePlate">
            <a:avLst/>
          </a:prstGeom>
          <a:solidFill>
            <a:srgbClr val="4A88DA"/>
          </a:solidFill>
          <a:ln>
            <a:solidFill>
              <a:srgbClr val="4A88D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ВЕТЕРАНАМ БОЕВЫХ ДЕЙСТВИЙ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 ДОБРОВОЛЬЦАМ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1" name="Пятиугольник 20"/>
          <p:cNvSpPr/>
          <p:nvPr/>
        </p:nvSpPr>
        <p:spPr>
          <a:xfrm rot="5400000">
            <a:off x="6331025" y="-1027754"/>
            <a:ext cx="873705" cy="4415606"/>
          </a:xfrm>
          <a:prstGeom prst="homePlate">
            <a:avLst/>
          </a:prstGeom>
          <a:solidFill>
            <a:srgbClr val="02A043"/>
          </a:solidFill>
          <a:ln>
            <a:solidFill>
              <a:srgbClr val="02A043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ЧЛЕНАМ СЕМЕЙ ПОГИБШИХ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ВЕТЕРАНОВ БОЕВЫХ ДЕЙСТВИЙ, ВОЕННОСЛУЖАЩИХ,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ДОБРОВОЛЬЦЕВ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8128" y="1765941"/>
            <a:ext cx="4194350" cy="646331"/>
          </a:xfrm>
          <a:prstGeom prst="rect">
            <a:avLst/>
          </a:prstGeom>
          <a:solidFill>
            <a:srgbClr val="4A88DA">
              <a:alpha val="14000"/>
            </a:srgbClr>
          </a:solidFill>
          <a:ln>
            <a:solidFill>
              <a:srgbClr val="4A88DA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Единовременная денежная выплата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от 500 000 рублей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до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1 000 000 рублей 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зависимости от степени тяжести полученного ранения)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598292" y="1761016"/>
            <a:ext cx="4415607" cy="646331"/>
          </a:xfrm>
          <a:prstGeom prst="rect">
            <a:avLst/>
          </a:prstGeom>
          <a:solidFill>
            <a:srgbClr val="02A043">
              <a:alpha val="14000"/>
            </a:srgbClr>
          </a:solidFill>
          <a:ln>
            <a:solidFill>
              <a:srgbClr val="02A043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Единовременная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денежная выплата </a:t>
            </a:r>
            <a:endParaRPr lang="ru-RU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ru-RU" sz="1200" b="1" dirty="0">
                <a:solidFill>
                  <a:schemeClr val="tx2">
                    <a:lumMod val="75000"/>
                  </a:schemeClr>
                </a:solidFill>
              </a:rPr>
              <a:t>3 000 000 рублей  </a:t>
            </a:r>
            <a:endParaRPr lang="ru-RU" sz="12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в равных долях на каждого члена семьи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8128" y="3028196"/>
            <a:ext cx="2048256" cy="93634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GlowEdges/>
                    </a14:imgEffect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5292" y="3065853"/>
            <a:ext cx="335151" cy="335151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321022" y="3449429"/>
            <a:ext cx="17564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улучшение жилищных условий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432829" y="3018165"/>
            <a:ext cx="2048256" cy="956408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0216" y="3081074"/>
            <a:ext cx="360000" cy="360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529073" y="3541761"/>
            <a:ext cx="1855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образования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4707530" y="3028195"/>
            <a:ext cx="2048256" cy="946377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6982232" y="3018165"/>
            <a:ext cx="2048256" cy="956407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0499" y="3089429"/>
            <a:ext cx="360000" cy="3600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4771288" y="3493438"/>
            <a:ext cx="19844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санаторно-курортного лечения</a:t>
            </a: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701" y="2972307"/>
            <a:ext cx="504000" cy="5040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068206" y="3479388"/>
            <a:ext cx="18763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приобретение транспортного средства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158740" y="4061250"/>
            <a:ext cx="2048256" cy="113479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06" y="4158935"/>
            <a:ext cx="360000" cy="360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14105" y="4618962"/>
            <a:ext cx="19327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открытие </a:t>
            </a:r>
            <a:endParaRPr lang="ru-RU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собственного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дела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2436077" y="4064578"/>
            <a:ext cx="2048256" cy="113146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707530" y="4075273"/>
            <a:ext cx="2048256" cy="1120771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982231" y="4080231"/>
            <a:ext cx="2048256" cy="111581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840" y="4130107"/>
            <a:ext cx="360000" cy="3600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436077" y="4641006"/>
            <a:ext cx="2045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проведение ремонта жилого помещения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37" y="4158935"/>
            <a:ext cx="396000" cy="396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4707530" y="4538171"/>
            <a:ext cx="204825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погашение основного долга по потребительскому кредиту (займу</a:t>
            </a:r>
            <a:r>
              <a:rPr lang="ru-RU" sz="1050" dirty="0"/>
              <a:t>)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08360" y="4117937"/>
            <a:ext cx="396000" cy="396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920646" y="4495678"/>
            <a:ext cx="21714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медицинской помощи, проезд по территории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РФ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к месту получения медицинской помощи и обратно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158740" y="5341474"/>
            <a:ext cx="2520000" cy="1375903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3005593" y="5345114"/>
            <a:ext cx="3232563" cy="138377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" name="Рисунок 52"/>
          <p:cNvPicPr>
            <a:picLocks noChangeAspect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431" y="5402875"/>
            <a:ext cx="396000" cy="3960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58128" y="5798875"/>
            <a:ext cx="25200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приобретение предметов первой необходимости, сезонной одежды, обуви, твердого или жидкого топлива, для создания благоприятных условий проживания</a:t>
            </a:r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2744" y="5363033"/>
            <a:ext cx="396000" cy="3960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3005593" y="5699383"/>
            <a:ext cx="329617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получение медикаментозного и (или) оперативного лечения или реабилитационных мероприятий при заболеваниях и увечьях, проезд и проживание граждан и сопровождающих их лиц, приобретение изделий медицинского назначения, технических средств реабилитации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6510488" y="5341474"/>
            <a:ext cx="2520000" cy="1387414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" name="Рисунок 56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986" y="5424846"/>
            <a:ext cx="337429" cy="337429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6510488" y="5875493"/>
            <a:ext cx="25034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погашение задолженности по </a:t>
            </a:r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оплате</a:t>
            </a:r>
          </a:p>
          <a:p>
            <a:pPr algn="ctr"/>
            <a:r>
              <a:rPr lang="ru-RU" sz="105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050" dirty="0">
                <a:solidFill>
                  <a:schemeClr val="tx2">
                    <a:lumMod val="75000"/>
                  </a:schemeClr>
                </a:solidFill>
              </a:rPr>
              <a:t>за жилое помещение, коммунальные услуги, по взносам на капитальный ремонт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1696474" y="2592125"/>
            <a:ext cx="5727200" cy="3801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НА СЛЕДУЮЩИЕ ЦЕЛИ: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flipH="1">
            <a:off x="55659" y="2084181"/>
            <a:ext cx="102469" cy="0"/>
          </a:xfrm>
          <a:prstGeom prst="line">
            <a:avLst/>
          </a:prstGeom>
          <a:ln w="12700">
            <a:solidFill>
              <a:srgbClr val="4A88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5659" y="2089106"/>
            <a:ext cx="0" cy="693851"/>
          </a:xfrm>
          <a:prstGeom prst="line">
            <a:avLst/>
          </a:prstGeom>
          <a:ln w="12700">
            <a:solidFill>
              <a:srgbClr val="4A88D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endCxn id="58" idx="1"/>
          </p:cNvCxnSpPr>
          <p:nvPr/>
        </p:nvCxnSpPr>
        <p:spPr>
          <a:xfrm flipV="1">
            <a:off x="55659" y="2782216"/>
            <a:ext cx="1640815" cy="742"/>
          </a:xfrm>
          <a:prstGeom prst="line">
            <a:avLst/>
          </a:prstGeom>
          <a:ln w="12700">
            <a:solidFill>
              <a:srgbClr val="4A88DA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>
            <a:stCxn id="13" idx="3"/>
          </p:cNvCxnSpPr>
          <p:nvPr/>
        </p:nvCxnSpPr>
        <p:spPr>
          <a:xfrm flipV="1">
            <a:off x="9013899" y="2084181"/>
            <a:ext cx="78174" cy="1"/>
          </a:xfrm>
          <a:prstGeom prst="line">
            <a:avLst/>
          </a:prstGeom>
          <a:ln w="12700">
            <a:solidFill>
              <a:srgbClr val="02A0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9092073" y="2089106"/>
            <a:ext cx="0" cy="693850"/>
          </a:xfrm>
          <a:prstGeom prst="line">
            <a:avLst/>
          </a:prstGeom>
          <a:ln w="12700">
            <a:solidFill>
              <a:srgbClr val="02A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>
            <a:endCxn id="58" idx="3"/>
          </p:cNvCxnSpPr>
          <p:nvPr/>
        </p:nvCxnSpPr>
        <p:spPr>
          <a:xfrm flipH="1" flipV="1">
            <a:off x="7423674" y="2782216"/>
            <a:ext cx="1668400" cy="742"/>
          </a:xfrm>
          <a:prstGeom prst="line">
            <a:avLst/>
          </a:prstGeom>
          <a:ln w="12700">
            <a:solidFill>
              <a:srgbClr val="02A043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56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47870" y="6379542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2" y="788574"/>
            <a:ext cx="8320931" cy="307777"/>
          </a:xfrm>
          <a:prstGeom prst="rect">
            <a:avLst/>
          </a:prstGeom>
          <a:solidFill>
            <a:srgbClr val="4A88D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</a:rPr>
              <a:t>Уволят </a:t>
            </a:r>
            <a:r>
              <a:rPr lang="ru-RU" sz="1400" dirty="0">
                <a:solidFill>
                  <a:schemeClr val="bg1"/>
                </a:solidFill>
              </a:rPr>
              <a:t>ли работников в случае их мобилизации?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1739" y="1119806"/>
            <a:ext cx="8694064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Уволить мобилизованного сотрудника нельзя. Работодатель должен сохранить рабочее место за мобилизованным сотрудником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89" y="1826073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16961" y="1897974"/>
            <a:ext cx="8303572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Каких работников касаются новые правила?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6961" y="2275408"/>
            <a:ext cx="868120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Постановление распространяется на всех работников, призванных на военную службу по мобилизации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с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21 сентября 2022 года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05" y="293939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645187" y="3009248"/>
            <a:ext cx="826298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Что будет с трудовым договором?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4596" y="3362647"/>
            <a:ext cx="8681207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Трудовой договор между работником и работодателем будет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приостановлен на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время службы</a:t>
            </a:r>
            <a:r>
              <a:rPr lang="ru-RU" sz="1400" dirty="0"/>
              <a:t>.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7" y="378225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45188" y="3871345"/>
            <a:ext cx="8250124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 приостановить трудовой договор? 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1466" y="4231029"/>
            <a:ext cx="868120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Для приостановления трудового договора работодатель издает приказ о приостановлении трудового договора. Заключение соглашения с работником для этого не нужно.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7" y="4962464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645188" y="5060038"/>
            <a:ext cx="8250123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Какие нужны документы, чтобы приостановить трудовой договор?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45188" y="5425435"/>
            <a:ext cx="8275346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Работник должен принести повестку из военкомата о призыве на военную службу по мобилизации в отдел кадров или направить ее копию для издания приказа работодателем. </a:t>
            </a:r>
          </a:p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Дистанционные работники и работники, участвующие в электронном документообороте, направляют скан повестки работодателю в порядке документооборота, установленном в организации.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255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86600" y="63849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24" y="933983"/>
            <a:ext cx="8270487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Если работник принят с испытательным сроком, нужно ли приостанавливать трудовой договор?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67" y="864126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4823" y="1265215"/>
            <a:ext cx="851917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Трудовой договор с сотрудниками, принятыми на работу с испытательным сроком, также будет приостановлен. 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01" y="210289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16961" y="2030098"/>
            <a:ext cx="8271485" cy="523220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Мобилизованным работникам, которые получили уведомление </a:t>
            </a:r>
            <a:r>
              <a:rPr lang="ru-RU" sz="1400" dirty="0" smtClean="0">
                <a:solidFill>
                  <a:schemeClr val="bg1"/>
                </a:solidFill>
              </a:rPr>
              <a:t>о </a:t>
            </a:r>
            <a:r>
              <a:rPr lang="ru-RU" sz="1400" dirty="0">
                <a:solidFill>
                  <a:schemeClr val="bg1"/>
                </a:solidFill>
              </a:rPr>
              <a:t>сокращении, трудовой договор приостановят?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7958" y="2553318"/>
            <a:ext cx="8276915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случае, если работник уже получил уведомление о сокращении, но еще продолжает работать, то при получении повестки его трудовой договор также приостанавливается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45" y="3251531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03526" y="3708678"/>
            <a:ext cx="829134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Достаточно приказа о приостановлении трудового договора.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61" y="4259775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24823" y="4348868"/>
            <a:ext cx="826362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Что делать если работник, призванный по мобилизации, был уволен?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24" y="4714794"/>
            <a:ext cx="8288843" cy="138499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еобходимо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издать приказ об отмене приказа об увольнении, направить сведения об этом в Пенсионный фонд Российской Федерации, сделать запись об отмене приказа об увольнении в трудовую книжку (если ведется на бумаге).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Издать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приказ о приостановлении трудового договора на основании повестки о призыве на военную службу по мобилизации. 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 отказе работодателя отменить приказ об увольнении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работник имеет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право обратиться с жалобой на него в прокуратуру.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3526" y="3347930"/>
            <a:ext cx="8284920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Нужно ли заключать дополнительное соглашение для приостановления трудового договора?</a:t>
            </a:r>
          </a:p>
        </p:txBody>
      </p:sp>
    </p:spTree>
    <p:extLst>
      <p:ext uri="{BB962C8B-B14F-4D97-AF65-F5344CB8AC3E}">
        <p14:creationId xmlns:p14="http://schemas.microsoft.com/office/powerpoint/2010/main" val="292025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3" y="788574"/>
            <a:ext cx="8313228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 оформлять в табеле отсутствие сотрудника в период мобилизации?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9603" y="1119806"/>
            <a:ext cx="8308566" cy="738664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После издания приказа о приостановлении трудового договора с сотрудником,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табеле учета рабочего времени время отсутствия мобилизованного сотрудника можно отметить кодом «М» или «ПД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», запись в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трудовую книжку не вносится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9" y="204820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3827" y="2118064"/>
            <a:ext cx="8271485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Будет ли период приостановки договора включен в трудовой стаж?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1623" y="2487085"/>
            <a:ext cx="8280116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Период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приостановления трудового договора учитывается в стаже и для пенсионного, и для обязательного социального страхования. 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1" y="315797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623827" y="3615698"/>
            <a:ext cx="8271485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Да, засчитывается срок военной службы: и по призыву, и по контракту 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по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мобилизации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 исключением случаев досрочного назначения страховой пенсии по старости).</a:t>
            </a:r>
          </a:p>
        </p:txBody>
      </p: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9" y="426932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666001" y="4358415"/>
            <a:ext cx="822931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Во время приостановки трудового договора работодателю необходимо выплачивать страховые взносы?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001" y="4735543"/>
            <a:ext cx="8246830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 период прохождения службы работодатель не уплачивает страховые взносы на сотрудника.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0867" y="3236017"/>
            <a:ext cx="8244445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Будет ли засчитан срок службы в стаж для пенсии?</a:t>
            </a:r>
          </a:p>
        </p:txBody>
      </p:sp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07" y="518372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666000" y="5272815"/>
            <a:ext cx="8229311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После окончания службы можно будет вернуться на ту же должность?</a:t>
            </a:r>
            <a:endParaRPr lang="ru-RU" sz="1400" dirty="0">
              <a:solidFill>
                <a:schemeClr val="bg1"/>
              </a:solidFill>
              <a:effectLst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6001" y="5649943"/>
            <a:ext cx="8199048" cy="95410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Все работники, призванные по мобилизации с 21 сентября 2022 года, могут вернуться на рабочее место на прежних условиях.</a:t>
            </a:r>
          </a:p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Для этого работник обязан предупредить работодателя о своем выходе на работу не позднее чем за три рабочих дня.</a:t>
            </a:r>
          </a:p>
        </p:txBody>
      </p:sp>
    </p:spTree>
    <p:extLst>
      <p:ext uri="{BB962C8B-B14F-4D97-AF65-F5344CB8AC3E}">
        <p14:creationId xmlns:p14="http://schemas.microsoft.com/office/powerpoint/2010/main" val="426724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472512" y="3769587"/>
            <a:ext cx="2422800" cy="207749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 rtlCol="0">
            <a:spAutoFit/>
          </a:bodyPr>
          <a:lstStyle/>
          <a:p>
            <a:endParaRPr lang="ru-RU" sz="900" dirty="0">
              <a:solidFill>
                <a:srgbClr val="002060"/>
              </a:solidFill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ЧАСТО ЗАДАВАЕМЫЕ ВОПРОСЫ И ОТВЕТЫ</a:t>
            </a:r>
          </a:p>
        </p:txBody>
      </p:sp>
      <p:pic>
        <p:nvPicPr>
          <p:cNvPr id="26" name="Picture 4" descr="https://socialmediamagnet.net/wp-content/uploads/Sylabus-Icon-e1545315556577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61" y="19149"/>
            <a:ext cx="626930" cy="57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9602" y="788574"/>
            <a:ext cx="8295709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Смогут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1"/>
                </a:solidFill>
              </a:rPr>
              <a:t>ли работодатели нанимать временных сотрудников в этот период?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718717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9601" y="1119806"/>
            <a:ext cx="8308567" cy="52322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время приостановки договора работодатель может заключать срочные трудовые договоры 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принимать на работу временных сотрудников. 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45" y="1801716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06172" y="1932817"/>
            <a:ext cx="8289139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Возможно ли заменить прохождение службы по </a:t>
            </a:r>
            <a:r>
              <a:rPr lang="ru-RU" sz="1400" dirty="0" smtClean="0">
                <a:solidFill>
                  <a:schemeClr val="bg1"/>
                </a:solidFill>
              </a:rPr>
              <a:t>мобилизации на </a:t>
            </a:r>
            <a:r>
              <a:rPr lang="ru-RU" sz="1400" dirty="0">
                <a:solidFill>
                  <a:schemeClr val="bg1"/>
                </a:solidFill>
              </a:rPr>
              <a:t>альтернативную гражданскую службу?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99601" y="2240594"/>
            <a:ext cx="8284484" cy="30777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Нет. Альтернативная гражданская служба при мобилизации не предусмотрена.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6172" y="3202229"/>
            <a:ext cx="8271486" cy="116955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Выплаты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, причитающиеся работнику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на момент мобилизации: заработная плата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 все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отработанные не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оплаченные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дни, иные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выплаты, предусмотренные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трудовым и коллективным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договором, соглашением сторон социального партнерства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(например,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премия,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в том числе в связи с праздничными днями и юбилейными датами,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материальная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помощь, 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</a:rPr>
              <a:t>суммы </a:t>
            </a:r>
            <a:r>
              <a:rPr lang="ru-RU" sz="1400" i="1" dirty="0">
                <a:solidFill>
                  <a:schemeClr val="tx2">
                    <a:lumMod val="75000"/>
                  </a:schemeClr>
                </a:solidFill>
              </a:rPr>
              <a:t>при предоставлении работникам ежегодного отпуска, оплата учебного отпуска, и другие).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63" y="2704752"/>
            <a:ext cx="377634" cy="37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606172" y="2801561"/>
            <a:ext cx="8289140" cy="307777"/>
          </a:xfrm>
          <a:prstGeom prst="rect">
            <a:avLst/>
          </a:prstGeom>
          <a:solidFill>
            <a:srgbClr val="4A88DA"/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Какие выплаты должен произвести работодатель в связи с мобилизацией работника?</a:t>
            </a:r>
          </a:p>
        </p:txBody>
      </p:sp>
    </p:spTree>
    <p:extLst>
      <p:ext uri="{BB962C8B-B14F-4D97-AF65-F5344CB8AC3E}">
        <p14:creationId xmlns:p14="http://schemas.microsoft.com/office/powerpoint/2010/main" val="28713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 flipV="1">
            <a:off x="191533" y="631768"/>
            <a:ext cx="8645525" cy="17245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390431" y="57785"/>
            <a:ext cx="6354270" cy="25391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endParaRPr lang="ru-RU" sz="1200" b="1" cap="al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36733" y="6359526"/>
            <a:ext cx="2057400" cy="365125"/>
          </a:xfrm>
        </p:spPr>
        <p:txBody>
          <a:bodyPr/>
          <a:lstStyle/>
          <a:p>
            <a:fld id="{30837FF7-5919-41BF-8DD0-96FAEA1BD9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105" y="92726"/>
            <a:ext cx="8600383" cy="1509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6943" y="260106"/>
            <a:ext cx="4928434" cy="234103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КОНТАКТНЫЕ ТЕЛЕФОНЫ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533" y="1276866"/>
            <a:ext cx="4137875" cy="5555711"/>
          </a:xfrm>
          <a:prstGeom prst="rect">
            <a:avLst/>
          </a:prstGeom>
          <a:effectLst/>
        </p:spPr>
        <p:txBody>
          <a:bodyPr vert="horz" wrap="square" lIns="91440" tIns="45720" rIns="91440" bIns="45720" rtlCol="0" anchor="b">
            <a:noAutofit/>
          </a:bodyPr>
          <a:lstStyle/>
          <a:p>
            <a:pPr algn="l"/>
            <a:endParaRPr lang="ru-RU" sz="1800" b="1" dirty="0" smtClean="0">
              <a:solidFill>
                <a:schemeClr val="accent5">
                  <a:lumMod val="50000"/>
                </a:schemeClr>
              </a:solidFill>
              <a:latin typeface="Franklin Gothic Medium" pitchFamily="34" charset="0"/>
            </a:endParaRPr>
          </a:p>
        </p:txBody>
      </p:sp>
      <p:sp>
        <p:nvSpPr>
          <p:cNvPr id="9" name="AutoShape 2" descr="https://ictechnika.ru/wp-content/uploads/2020/11/322-3229884_png-file-telephone-icon-clipar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5" descr="https://cdn.onlinewebfonts.com/svg/download_157010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624557"/>
              </p:ext>
            </p:extLst>
          </p:nvPr>
        </p:nvGraphicFramePr>
        <p:xfrm>
          <a:off x="430548" y="1056278"/>
          <a:ext cx="8182772" cy="3936713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5455902"/>
                <a:gridCol w="2726870"/>
              </a:tblGrid>
              <a:tr h="493924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Телефон «горячей линии»  по вопросам частичной мобилизации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FF0000"/>
                          </a:solidFill>
                        </a:rPr>
                        <a:t>122</a:t>
                      </a:r>
                      <a:endParaRPr lang="ru-RU" sz="1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84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 вопросам соблюдения трудовых прав работников в случае призыва на военную службу по мобилизации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(3467) 33-16-09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доб. 3953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92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По вопросам поддержки для детей дошкольного и </a:t>
                      </a:r>
                      <a:r>
                        <a:rPr lang="ru-RU" sz="14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школьного</a:t>
                      </a:r>
                      <a:r>
                        <a:rPr lang="ru-RU" sz="1400" kern="1200" baseline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возраста</a:t>
                      </a:r>
                      <a:r>
                        <a:rPr lang="ru-RU" sz="1400" kern="120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</a:rPr>
                        <a:t>мобилизованных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(3467) 36-01-61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доб. 2576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7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 вопросам о порядке и условиях предоставления мер социальной поддержки, социальных услуг 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Бесплатный номер горячей линии «Контакт-центр»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8 800 301 44 43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(ежедневно с 09-00 до 21-00)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3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Единая социально-психологическая служба «Телефон доверия» 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101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101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12</a:t>
                      </a:r>
                      <a:r>
                        <a:rPr lang="ru-RU" sz="14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00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(круглосуточно)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67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Служба психологической помощи с единым общероссийским телефонным номером «Детский телефон доверия»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8 800-2000-122</a:t>
                      </a:r>
                      <a:endParaRPr lang="ru-RU" sz="14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AutoShape 8" descr="https://vemaybay.com.vn/Styles/Images/24_7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44" y="83878"/>
            <a:ext cx="505551" cy="50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07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10746</TotalTime>
  <Words>1105</Words>
  <Application>Microsoft Office PowerPoint</Application>
  <PresentationFormat>Экран (4:3)</PresentationFormat>
  <Paragraphs>125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Беленкова Ирина Николаевна</cp:lastModifiedBy>
  <cp:revision>1019</cp:revision>
  <cp:lastPrinted>2022-10-04T11:36:13Z</cp:lastPrinted>
  <dcterms:created xsi:type="dcterms:W3CDTF">2018-09-04T12:10:47Z</dcterms:created>
  <dcterms:modified xsi:type="dcterms:W3CDTF">2022-10-05T07:12:17Z</dcterms:modified>
</cp:coreProperties>
</file>